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312" r:id="rId3"/>
    <p:sldId id="502" r:id="rId4"/>
    <p:sldId id="461" r:id="rId5"/>
    <p:sldId id="492" r:id="rId6"/>
    <p:sldId id="493" r:id="rId7"/>
    <p:sldId id="490" r:id="rId8"/>
    <p:sldId id="491" r:id="rId9"/>
    <p:sldId id="494" r:id="rId10"/>
    <p:sldId id="508" r:id="rId11"/>
    <p:sldId id="509" r:id="rId12"/>
    <p:sldId id="507" r:id="rId13"/>
    <p:sldId id="506" r:id="rId14"/>
    <p:sldId id="495" r:id="rId15"/>
    <p:sldId id="512" r:id="rId16"/>
    <p:sldId id="511" r:id="rId17"/>
    <p:sldId id="503" r:id="rId18"/>
    <p:sldId id="500" r:id="rId19"/>
    <p:sldId id="513" r:id="rId20"/>
    <p:sldId id="501" r:id="rId21"/>
    <p:sldId id="499" r:id="rId22"/>
    <p:sldId id="497" r:id="rId23"/>
    <p:sldId id="510"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1"/>
    <a:srgbClr val="868686"/>
    <a:srgbClr val="8D877F"/>
    <a:srgbClr val="0DFFA3"/>
    <a:srgbClr val="0DFF8C"/>
    <a:srgbClr val="0DFFC0"/>
    <a:srgbClr val="0EFEC5"/>
    <a:srgbClr val="0DFFBE"/>
    <a:srgbClr val="10FC9C"/>
    <a:srgbClr val="0DF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howGuides="1">
      <p:cViewPr varScale="1">
        <p:scale>
          <a:sx n="88" d="100"/>
          <a:sy n="88" d="100"/>
        </p:scale>
        <p:origin x="749" y="62"/>
      </p:cViewPr>
      <p:guideLst>
        <p:guide orient="horz" pos="2115"/>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Eigene%20Dat\talks\Internat_Vortr&#228;ge\Osprey\Osprey_datenban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igene%20Dat\talks\Internat_Vortr&#228;ge\Osprey\Osprey_datenban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Eigene%20Dat\talks\Internat_Vortr&#228;ge\Osprey\Osprey_datenban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cat>
            <c:strRef>
              <c:f>background!$A$2:$A$4</c:f>
              <c:strCache>
                <c:ptCount val="3"/>
                <c:pt idx="0">
                  <c:v>male</c:v>
                </c:pt>
                <c:pt idx="1">
                  <c:v>female</c:v>
                </c:pt>
                <c:pt idx="2">
                  <c:v>unknown</c:v>
                </c:pt>
              </c:strCache>
            </c:strRef>
          </c:cat>
          <c:val>
            <c:numRef>
              <c:f>background!$B$2:$B$4</c:f>
              <c:numCache>
                <c:formatCode>General</c:formatCode>
                <c:ptCount val="3"/>
                <c:pt idx="0">
                  <c:v>27</c:v>
                </c:pt>
                <c:pt idx="1">
                  <c:v>33</c:v>
                </c:pt>
                <c:pt idx="2">
                  <c:v>8</c:v>
                </c:pt>
              </c:numCache>
            </c:numRef>
          </c:val>
          <c:extLst>
            <c:ext xmlns:c16="http://schemas.microsoft.com/office/drawing/2014/chart" uri="{C3380CC4-5D6E-409C-BE32-E72D297353CC}">
              <c16:uniqueId val="{00000000-EF46-4A16-AD40-1C53681C34D0}"/>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cat>
            <c:strRef>
              <c:f>background!$A$6:$A$10</c:f>
              <c:strCache>
                <c:ptCount val="5"/>
                <c:pt idx="0">
                  <c:v>adult</c:v>
                </c:pt>
                <c:pt idx="1">
                  <c:v>immature</c:v>
                </c:pt>
                <c:pt idx="2">
                  <c:v>juvenile</c:v>
                </c:pt>
                <c:pt idx="3">
                  <c:v>pullus</c:v>
                </c:pt>
                <c:pt idx="4">
                  <c:v>unknown</c:v>
                </c:pt>
              </c:strCache>
            </c:strRef>
          </c:cat>
          <c:val>
            <c:numRef>
              <c:f>background!$B$6:$B$10</c:f>
              <c:numCache>
                <c:formatCode>General</c:formatCode>
                <c:ptCount val="5"/>
                <c:pt idx="0">
                  <c:v>31</c:v>
                </c:pt>
                <c:pt idx="1">
                  <c:v>2</c:v>
                </c:pt>
                <c:pt idx="2">
                  <c:v>28</c:v>
                </c:pt>
                <c:pt idx="3">
                  <c:v>4</c:v>
                </c:pt>
                <c:pt idx="4">
                  <c:v>3</c:v>
                </c:pt>
              </c:numCache>
            </c:numRef>
          </c:val>
          <c:extLst>
            <c:ext xmlns:c16="http://schemas.microsoft.com/office/drawing/2014/chart" uri="{C3380CC4-5D6E-409C-BE32-E72D297353CC}">
              <c16:uniqueId val="{00000000-8D50-4524-A289-ED272073A59A}"/>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cat>
            <c:strRef>
              <c:f>background!$A$12:$A$16</c:f>
              <c:strCache>
                <c:ptCount val="5"/>
                <c:pt idx="0">
                  <c:v>MW</c:v>
                </c:pt>
                <c:pt idx="1">
                  <c:v>Bra</c:v>
                </c:pt>
                <c:pt idx="2">
                  <c:v>LS</c:v>
                </c:pt>
                <c:pt idx="3">
                  <c:v>Sa</c:v>
                </c:pt>
                <c:pt idx="4">
                  <c:v>Ber</c:v>
                </c:pt>
              </c:strCache>
            </c:strRef>
          </c:cat>
          <c:val>
            <c:numRef>
              <c:f>background!$B$12:$B$16</c:f>
              <c:numCache>
                <c:formatCode>General</c:formatCode>
                <c:ptCount val="5"/>
                <c:pt idx="0">
                  <c:v>13</c:v>
                </c:pt>
                <c:pt idx="1">
                  <c:v>8</c:v>
                </c:pt>
                <c:pt idx="2">
                  <c:v>3</c:v>
                </c:pt>
                <c:pt idx="3">
                  <c:v>1</c:v>
                </c:pt>
                <c:pt idx="4">
                  <c:v>1</c:v>
                </c:pt>
              </c:numCache>
            </c:numRef>
          </c:val>
          <c:extLst>
            <c:ext xmlns:c16="http://schemas.microsoft.com/office/drawing/2014/chart" uri="{C3380CC4-5D6E-409C-BE32-E72D297353CC}">
              <c16:uniqueId val="{00000000-ED63-47FF-8552-A6E8DA1687E6}"/>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FE9E1C-6B82-4D15-AE83-C5322D354508}" type="datetimeFigureOut">
              <a:rPr lang="en-GB" smtClean="0"/>
              <a:t>24/10/2018</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8B6C6FB-EDB8-4EEA-B2C3-927086E20E81}" type="slidenum">
              <a:rPr lang="en-GB" smtClean="0"/>
              <a:t>‹#›</a:t>
            </a:fld>
            <a:endParaRPr lang="en-GB"/>
          </a:p>
        </p:txBody>
      </p:sp>
    </p:spTree>
    <p:extLst>
      <p:ext uri="{BB962C8B-B14F-4D97-AF65-F5344CB8AC3E}">
        <p14:creationId xmlns:p14="http://schemas.microsoft.com/office/powerpoint/2010/main" val="244342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6ADFE60-EAF0-4A7E-A29D-719C1B910825}" type="slidenum">
              <a:rPr lang="de-DE" smtClean="0"/>
              <a:pPr/>
              <a:t>10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F619BA-46CD-4E9A-843C-13D7CB38B7C8}" type="slidenum">
              <a:rPr lang="de-DE" smtClean="0"/>
              <a:pPr/>
              <a:t>12</a:t>
            </a:fld>
            <a:endParaRPr lang="de-DE"/>
          </a:p>
        </p:txBody>
      </p:sp>
    </p:spTree>
    <p:extLst>
      <p:ext uri="{BB962C8B-B14F-4D97-AF65-F5344CB8AC3E}">
        <p14:creationId xmlns:p14="http://schemas.microsoft.com/office/powerpoint/2010/main" val="420232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F197F992-4E7F-4F86-9C45-3B068BB5C591}" type="datetimeFigureOut">
              <a:rPr lang="en-GB" smtClean="0"/>
              <a:t>24/10/2018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67977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F197F992-4E7F-4F86-9C45-3B068BB5C591}" type="datetimeFigureOut">
              <a:rPr lang="en-GB" smtClean="0"/>
              <a:t>24/10/2018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282437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F197F992-4E7F-4F86-9C45-3B068BB5C591}" type="datetimeFigureOut">
              <a:rPr lang="en-GB" smtClean="0"/>
              <a:t>24/10/2018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95034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0730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64752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789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052903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284361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98983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1367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20301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F197F992-4E7F-4F86-9C45-3B068BB5C591}" type="datetimeFigureOut">
              <a:rPr lang="en-GB" smtClean="0"/>
              <a:t>24/10/2018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25641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01405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241583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221543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6C534E4-448D-4821-9B4D-2D55EB160D97}" type="slidenum">
              <a:rPr lang="de-DE"/>
              <a:pPr>
                <a:defRPr/>
              </a:pPr>
              <a:t>‹#›</a:t>
            </a:fld>
            <a:endParaRPr lang="de-DE"/>
          </a:p>
        </p:txBody>
      </p:sp>
    </p:spTree>
    <p:extLst>
      <p:ext uri="{BB962C8B-B14F-4D97-AF65-F5344CB8AC3E}">
        <p14:creationId xmlns:p14="http://schemas.microsoft.com/office/powerpoint/2010/main" val="106389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197F992-4E7F-4F86-9C45-3B068BB5C591}" type="datetimeFigureOut">
              <a:rPr lang="en-GB" smtClean="0"/>
              <a:t>24/10/2018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428888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F197F992-4E7F-4F86-9C45-3B068BB5C591}" type="datetimeFigureOut">
              <a:rPr lang="en-GB" smtClean="0"/>
              <a:t>24/10/2018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39608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F197F992-4E7F-4F86-9C45-3B068BB5C591}" type="datetimeFigureOut">
              <a:rPr lang="en-GB" smtClean="0"/>
              <a:t>24/10/2018</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88641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F197F992-4E7F-4F86-9C45-3B068BB5C591}" type="datetimeFigureOut">
              <a:rPr lang="en-GB" smtClean="0"/>
              <a:t>24/10/2018</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425084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97F992-4E7F-4F86-9C45-3B068BB5C591}" type="datetimeFigureOut">
              <a:rPr lang="en-GB" smtClean="0"/>
              <a:t>24/10/2018</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79464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197F992-4E7F-4F86-9C45-3B068BB5C591}" type="datetimeFigureOut">
              <a:rPr lang="en-GB" smtClean="0"/>
              <a:t>24/10/2018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60525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197F992-4E7F-4F86-9C45-3B068BB5C591}" type="datetimeFigureOut">
              <a:rPr lang="en-GB" smtClean="0"/>
              <a:t>24/10/2018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78ADB34-7D35-4496-B78A-0D5A2419276F}" type="slidenum">
              <a:rPr lang="en-GB" smtClean="0"/>
              <a:t>‹#›</a:t>
            </a:fld>
            <a:endParaRPr lang="en-GB"/>
          </a:p>
        </p:txBody>
      </p:sp>
    </p:spTree>
    <p:extLst>
      <p:ext uri="{BB962C8B-B14F-4D97-AF65-F5344CB8AC3E}">
        <p14:creationId xmlns:p14="http://schemas.microsoft.com/office/powerpoint/2010/main" val="308053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72000">
              <a:schemeClr val="bg1">
                <a:lumMod val="6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7F992-4E7F-4F86-9C45-3B068BB5C591}" type="datetimeFigureOut">
              <a:rPr lang="en-GB" smtClean="0"/>
              <a:t>24/10/2018</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ADB34-7D35-4496-B78A-0D5A2419276F}" type="slidenum">
              <a:rPr lang="en-GB" smtClean="0"/>
              <a:t>‹#›</a:t>
            </a:fld>
            <a:endParaRPr lang="en-GB"/>
          </a:p>
        </p:txBody>
      </p:sp>
    </p:spTree>
    <p:extLst>
      <p:ext uri="{BB962C8B-B14F-4D97-AF65-F5344CB8AC3E}">
        <p14:creationId xmlns:p14="http://schemas.microsoft.com/office/powerpoint/2010/main" val="281776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30000">
              <a:schemeClr val="tx1">
                <a:lumMod val="65000"/>
                <a:lumOff val="35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7A1DA-91D8-4559-9BAA-5E949D949EF5}" type="datetimeFigureOut">
              <a:rPr lang="de-DE" smtClean="0">
                <a:solidFill>
                  <a:prstClr val="black">
                    <a:tint val="75000"/>
                  </a:prstClr>
                </a:solidFill>
              </a:rPr>
              <a:pPr/>
              <a:t>24.10.2018</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2AB5-816B-4860-B779-C998EF72EABD}"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3981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mc/articles/PMC4306835/"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3.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8524" y="1335168"/>
            <a:ext cx="8676456" cy="3011806"/>
          </a:xfrm>
        </p:spPr>
        <p:txBody>
          <a:bodyPr>
            <a:noAutofit/>
          </a:bodyPr>
          <a:lstStyle/>
          <a:p>
            <a:r>
              <a:rPr lang="en-GB" sz="5400" b="1" dirty="0" smtClean="0">
                <a:solidFill>
                  <a:schemeClr val="bg1"/>
                </a:solidFill>
              </a:rPr>
              <a:t>Causes of mortality, diseases and potential threats of ospreys</a:t>
            </a:r>
            <a:r>
              <a:rPr lang="en-GB" sz="3600" dirty="0" smtClean="0">
                <a:solidFill>
                  <a:schemeClr val="bg1"/>
                </a:solidFill>
              </a:rPr>
              <a:t> </a:t>
            </a:r>
            <a:endParaRPr lang="en-GB" sz="3600" b="1" dirty="0">
              <a:solidFill>
                <a:schemeClr val="bg1"/>
              </a:solidFill>
            </a:endParaRPr>
          </a:p>
        </p:txBody>
      </p:sp>
      <p:sp>
        <p:nvSpPr>
          <p:cNvPr id="4" name="Textfeld 3"/>
          <p:cNvSpPr txBox="1"/>
          <p:nvPr/>
        </p:nvSpPr>
        <p:spPr>
          <a:xfrm>
            <a:off x="2123728" y="5437810"/>
            <a:ext cx="1731628" cy="461665"/>
          </a:xfrm>
          <a:prstGeom prst="rect">
            <a:avLst/>
          </a:prstGeom>
          <a:noFill/>
        </p:spPr>
        <p:txBody>
          <a:bodyPr wrap="none" rtlCol="0">
            <a:spAutoFit/>
          </a:bodyPr>
          <a:lstStyle/>
          <a:p>
            <a:r>
              <a:rPr lang="de-DE" sz="2400" dirty="0" smtClean="0"/>
              <a:t>Oliver Krone</a:t>
            </a:r>
            <a:endParaRPr lang="en-GB" sz="2400" baseline="30000" dirty="0"/>
          </a:p>
        </p:txBody>
      </p:sp>
      <p:sp>
        <p:nvSpPr>
          <p:cNvPr id="6" name="Text Box 3"/>
          <p:cNvSpPr txBox="1">
            <a:spLocks noChangeArrowheads="1"/>
          </p:cNvSpPr>
          <p:nvPr/>
        </p:nvSpPr>
        <p:spPr bwMode="auto">
          <a:xfrm>
            <a:off x="5249629" y="5436162"/>
            <a:ext cx="2254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dirty="0" smtClean="0"/>
              <a:t>Leibniz </a:t>
            </a:r>
            <a:r>
              <a:rPr lang="en-GB" sz="1400" dirty="0"/>
              <a:t>Institute for </a:t>
            </a:r>
            <a:r>
              <a:rPr lang="en-GB" sz="1400" dirty="0" smtClean="0"/>
              <a:t>Zoo and Wildlife </a:t>
            </a:r>
            <a:r>
              <a:rPr lang="en-GB" sz="1400" dirty="0"/>
              <a:t>Research</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5505044"/>
            <a:ext cx="1201744" cy="379682"/>
          </a:xfrm>
          <a:prstGeom prst="rect">
            <a:avLst/>
          </a:prstGeom>
        </p:spPr>
      </p:pic>
      <p:grpSp>
        <p:nvGrpSpPr>
          <p:cNvPr id="9" name="Gruppierung 37"/>
          <p:cNvGrpSpPr/>
          <p:nvPr/>
        </p:nvGrpSpPr>
        <p:grpSpPr>
          <a:xfrm>
            <a:off x="7572606" y="0"/>
            <a:ext cx="1335168" cy="1335168"/>
            <a:chOff x="5829033" y="0"/>
            <a:chExt cx="1335168" cy="1335168"/>
          </a:xfrm>
        </p:grpSpPr>
        <p:sp>
          <p:nvSpPr>
            <p:cNvPr id="10" name="Rechteck 9"/>
            <p:cNvSpPr/>
            <p:nvPr userDrawn="1"/>
          </p:nvSpPr>
          <p:spPr>
            <a:xfrm>
              <a:off x="5829033" y="0"/>
              <a:ext cx="1335168" cy="13351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pic>
          <p:nvPicPr>
            <p:cNvPr id="11" name="Bild 33" descr="IZW_Logo_en.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6253" y="114210"/>
              <a:ext cx="684425" cy="475012"/>
            </a:xfrm>
            <a:prstGeom prst="rect">
              <a:avLst/>
            </a:prstGeom>
          </p:spPr>
        </p:pic>
        <p:pic>
          <p:nvPicPr>
            <p:cNvPr id="12" name="Bild 34" descr="Member_WGL_4c_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65209" y="739713"/>
              <a:ext cx="612060" cy="397561"/>
            </a:xfrm>
            <a:prstGeom prst="rect">
              <a:avLst/>
            </a:prstGeom>
          </p:spPr>
        </p:pic>
      </p:grpSp>
    </p:spTree>
    <p:extLst>
      <p:ext uri="{BB962C8B-B14F-4D97-AF65-F5344CB8AC3E}">
        <p14:creationId xmlns:p14="http://schemas.microsoft.com/office/powerpoint/2010/main" val="93975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233264" y="1322388"/>
            <a:ext cx="8677472" cy="2952328"/>
          </a:xfrm>
        </p:spPr>
        <p:txBody>
          <a:bodyPr>
            <a:noAutofit/>
          </a:bodyPr>
          <a:lstStyle/>
          <a:p>
            <a:pPr marL="552450" indent="-457200">
              <a:spcAft>
                <a:spcPts val="600"/>
              </a:spcAft>
            </a:pPr>
            <a:r>
              <a:rPr lang="en-GB" sz="2800" dirty="0" smtClean="0">
                <a:solidFill>
                  <a:schemeClr val="bg1"/>
                </a:solidFill>
                <a:latin typeface="Arial" pitchFamily="34" charset="0"/>
                <a:cs typeface="Arial" pitchFamily="34" charset="0"/>
              </a:rPr>
              <a:t>Plant protection products (PPP)</a:t>
            </a:r>
          </a:p>
          <a:p>
            <a:pPr marL="552450" indent="-457200">
              <a:spcAft>
                <a:spcPts val="600"/>
              </a:spcAft>
            </a:pPr>
            <a:r>
              <a:rPr lang="en-GB" sz="2800" dirty="0" smtClean="0">
                <a:solidFill>
                  <a:schemeClr val="bg1"/>
                </a:solidFill>
                <a:latin typeface="Arial" pitchFamily="34" charset="0"/>
                <a:cs typeface="Arial" pitchFamily="34" charset="0"/>
              </a:rPr>
              <a:t>Biocides</a:t>
            </a:r>
          </a:p>
          <a:p>
            <a:pPr marL="552450" indent="-457200">
              <a:spcAft>
                <a:spcPts val="600"/>
              </a:spcAft>
            </a:pPr>
            <a:r>
              <a:rPr lang="en-GB" sz="2800" dirty="0" smtClean="0">
                <a:solidFill>
                  <a:schemeClr val="bg1"/>
                </a:solidFill>
                <a:latin typeface="Arial" pitchFamily="34" charset="0"/>
                <a:cs typeface="Arial" pitchFamily="34" charset="0"/>
              </a:rPr>
              <a:t>Human &amp; veterinary pharmaceuticals </a:t>
            </a:r>
          </a:p>
          <a:p>
            <a:pPr marL="552450" indent="-457200">
              <a:spcAft>
                <a:spcPts val="600"/>
              </a:spcAft>
            </a:pPr>
            <a:r>
              <a:rPr lang="en-GB" sz="2800" dirty="0" smtClean="0">
                <a:solidFill>
                  <a:schemeClr val="bg1"/>
                </a:solidFill>
                <a:latin typeface="Arial" pitchFamily="34" charset="0"/>
                <a:cs typeface="Arial" pitchFamily="34" charset="0"/>
              </a:rPr>
              <a:t>Heavy metals</a:t>
            </a:r>
          </a:p>
          <a:p>
            <a:pPr marL="552450" indent="-457200">
              <a:spcAft>
                <a:spcPts val="600"/>
              </a:spcAft>
            </a:pPr>
            <a:r>
              <a:rPr lang="en-GB" sz="2800" dirty="0" smtClean="0">
                <a:solidFill>
                  <a:schemeClr val="bg1"/>
                </a:solidFill>
                <a:latin typeface="Arial" pitchFamily="34" charset="0"/>
                <a:cs typeface="Arial" pitchFamily="34" charset="0"/>
              </a:rPr>
              <a:t>Industrial chemicals registered under REACH </a:t>
            </a:r>
          </a:p>
        </p:txBody>
      </p:sp>
      <p:sp>
        <p:nvSpPr>
          <p:cNvPr id="72711" name="Rectangle 7"/>
          <p:cNvSpPr>
            <a:spLocks noChangeArrowheads="1"/>
          </p:cNvSpPr>
          <p:nvPr/>
        </p:nvSpPr>
        <p:spPr bwMode="auto">
          <a:xfrm>
            <a:off x="0" y="6453336"/>
            <a:ext cx="4499992" cy="404664"/>
          </a:xfrm>
          <a:prstGeom prst="rect">
            <a:avLst/>
          </a:prstGeom>
          <a:noFill/>
          <a:ln w="9525">
            <a:noFill/>
            <a:miter lim="800000"/>
            <a:headEnd/>
            <a:tailEnd/>
          </a:ln>
          <a:effectLst/>
        </p:spPr>
        <p:txBody>
          <a:bodyPr/>
          <a:lstStyle/>
          <a:p>
            <a:pPr marL="342900" indent="-342900" algn="ctr" eaLnBrk="0" hangingPunct="0">
              <a:spcBef>
                <a:spcPct val="50000"/>
              </a:spcBef>
              <a:defRPr/>
            </a:pPr>
            <a:endParaRPr lang="de-DE" i="0" dirty="0">
              <a:solidFill>
                <a:srgbClr val="003300"/>
              </a:solidFill>
              <a:latin typeface="Arial Rounded MT Bold" pitchFamily="34" charset="0"/>
            </a:endParaRPr>
          </a:p>
        </p:txBody>
      </p:sp>
      <p:sp>
        <p:nvSpPr>
          <p:cNvPr id="7" name="Titel 6"/>
          <p:cNvSpPr>
            <a:spLocks noGrp="1"/>
          </p:cNvSpPr>
          <p:nvPr>
            <p:ph type="title"/>
          </p:nvPr>
        </p:nvSpPr>
        <p:spPr>
          <a:xfrm>
            <a:off x="2483768" y="172720"/>
            <a:ext cx="4678838" cy="1196752"/>
          </a:xfrm>
        </p:spPr>
        <p:txBody>
          <a:bodyPr>
            <a:noAutofit/>
          </a:bodyPr>
          <a:lstStyle/>
          <a:p>
            <a:pPr algn="l"/>
            <a:r>
              <a:rPr lang="en-GB" sz="3600" dirty="0" smtClean="0">
                <a:solidFill>
                  <a:schemeClr val="bg1"/>
                </a:solidFill>
                <a:latin typeface="Arial" pitchFamily="34" charset="0"/>
                <a:cs typeface="Arial" pitchFamily="34" charset="0"/>
              </a:rPr>
              <a:t>Pollutants of concern</a:t>
            </a:r>
            <a:endParaRPr lang="en-GB" sz="3600" dirty="0">
              <a:solidFill>
                <a:schemeClr val="bg1"/>
              </a:solidFill>
              <a:latin typeface="Arial" pitchFamily="34" charset="0"/>
              <a:cs typeface="Arial" pitchFamily="34" charset="0"/>
            </a:endParaRPr>
          </a:p>
        </p:txBody>
      </p:sp>
      <p:sp>
        <p:nvSpPr>
          <p:cNvPr id="1030" name="AutoShape 6" descr="data:image/jpeg;base64,/9j/4AAQSkZJRgABAQAAAQABAAD/2wCEAAkGBxQTEhUUExQWFhUXGCIaGBcYGBwaGxweGhkfGxogGhwcHCggGB0lIBsbITEhJSkrLi4uHB82ODMsNygtLiwBCgoKDg0OGxAQGywkHyQsLCwsLCwsLCwsLCwsLCwsLCwsLCwsLCwsLCwsLCwsLCwsLCwsLCwsLCwsLCwsLCwsLP/AABEIALcBEwMBIgACEQEDEQH/xAAbAAACAwEBAQAAAAAAAAAAAAAEBQADBgIBB//EAEEQAAIBAgQEAwYFAwIFAwUBAAECEQMhAAQSMQUiQVETYXEGMoGRobEUI0LB0VLh8GJyM0OCovEVksIWNGNzsgf/xAAYAQEBAQEBAAAAAAAAAAAAAAABAAIDBP/EACIRAQEBAAICAgMBAQEAAAAAAAABEQIhEjFBUQMicWETMv/aAAwDAQACEQMRAD8A2OS9kkWnU0VKihtLy3vFZ2j9AO/e+B//AKcbTIqyGqMS7UzqOpQQFX9IawncRjVOxZZBMtlpHqP/ADj0k6gbwWpn4MhU/WMcrw41raylf2fqqWiosKNRF+sG7bKt4gdFOBhwjNDROgxcQerGFMdzffzxqhVbQ17+Gp+Phn96eJm6n+ojeL/0scX/AD4/C1ieK18xl6b1ChhBuDq3MA+UmWPw3wLkuMValY0/FNgDpCLLAidQJBt8cNfbHOxTNMLUqGtCBUBcgmb6QOaI2wH7P8ECIuYioHRApYMyq2nljQRtb3fSRikvwuhjOn6xX8yWMfSMVZdaRJK6mDGeYkx6T0w74jlEamUrVlpg9gWIuL3gCNj6YQ5WgGYCkavh9KjhbxvpVR17kjGs5Do84dwnxDyqB8APrgvO8EKIzsOVb+8I+Wm/zxOGcVWgCLvF5O8HqIG3T+MdZ32jLIab07VOXWoYi4Bvbl63uLXOGS52uvgup6Zg2+Xl2OGVHLoQDtJAi89u2E+XRCZ1MwkAaWWbjeD8Ouxwdla4VVLVASpmGGkSDKzDGJ6TjM8jZDWnlqZJAJJG40G2OsjRAXZ2Opt7fqMfIQMc5LOgVqjwJYKGGoQNM3A0+u53GCMrxhYH5VUAyRyDvv728nbyxrKOleQza1V100JAtJi/+W+eLs3qKx4awY1SRBH6p+3xwF7MslCjodhJMg6WWZEXkW2w0qcSoxPiJGkncdI8/MfPBlSqgKkbKBePhNvtiNQeTOiDvaSNxI+U4YyDsZubi/f/AMYmnqST6x3xYmN4rmK1B6FJWEuJRrxAIkMBub74P4VSNSvq1tHgiJJP/MqAg3vHQ4E9sf8A7nJ9NIafIHSPvA+Jw19mzcf/AKhf1qVMGdn4H/hjK8x3Pfa/n6Y9fLgKbkHVAPx8/jg0Db44rrZdWXSwBEzB8jI+ow+MGqmygmJJxKOXEEyTcx6fLBUXx4gt88XjFocoAlxNvje2F+VpL+azKSNegTJkU0g/DVrw3qMFQk7ASfQXOAcvSYZdQSAxgv1ux1OB8yJw+MSjhQUCouiNFSNpnUiOT82OB/ZlBFUQPfPT/wDJUXr/ALcHcFM+M0yDWYC0RoAp373Q39MccGpxUreZP1rVT++LEN0cwt9sdVLSYMdcWgX+GPamx9MILKiWpLFjU1GP9Clh9QuCc08p8ROJSE1B/oT6uf4X6nF9ccpwfCLcsPzAfOPpjqq06gbm5B9OnywyVBjmuvK3ofth+ECoU4Vf9o+2JgxKdse4z4nazGQzkrSgSUV6b362i4tECd8e03qEKDKgU1lo2KNZoJkzG3pixh4YCJoBeBGmzQO2wmmIA2tgXMZw0/EZtweRu6ssqCALFbiN9sakLnM5WqHVfEQCDr1bgLqPKJhzzlem+LKOQVWOvXUkAgtARV31NEX8t/IYFrZ+n4hU02J0CoIUHTqgOQDfrJHYHAvtLnAjMpqCouljpRxqDagSSRF+kGbdr4ciPqlQUoK6BcJNlGi538iY+WFnEOOrSMlwxWYUSALD32iASpmd7DvjO8X9qKhcKkAMUNLSumYJkM594EGT++BOC09Zq+IByjk8NgdOltLA/paVK6TIJFgN8WjNM1FXMnVmGKU1EinBEi7G+8fNr4bPSVFYIJ0dI5SJjYCI8vIbYWV8w9QEJE6jqUypUsWube5aT314upZgy2tmQIWHLEwFAiDYD/VvbEsEPEmDuiySpmCegAgDrtN+mJSzS3kkC3KYvIBG0xa0+nngatnmRuZdZ0gGGAADhRt1k9epx7VqAOjpqAqA6REgNpG6zAstz2MYlj1ciPE1UjpphndysnUwUCDPSDsImB2x4maKKpr6BMyRJTTMDp279jtfFYzAdiC2h3EiCYUqQKi6f17NFu++JSKVDFIsFKhl3kMEKKSD3kESOh74Gv6ZAAEnl2Ct+Z7umYgTEAsT0MnHuSzCgBWZzeVn3oJm5AA5Swg9fPC2g/iOwBBBs5jaI5lBEXYRG1jgKtxgoxGpVVatiA0aSxV9I/qjl0kwJO0YljQpxAjVAi5KkSwsT70W7C2Ks7m00y6AgiBEDc/pMyzbH5DriNmKaBSsQAdIXm5j7t1uBuCfvhdnc5BpkIC0ICpJgcpOpRsSJBn/AEk74hDYBUU/lneTDCTAVoge8eYmP3GCDmAsAOynw5AZmmDNzBidvT4YUcOoc1wRUVAWJE6mbnVQIALBYFjN9jgpOIagHcFSyQsrbW5iDIkExpNus4kYfjWGp9RMDTcizLOoyQZN+ljBxVk84y5uqggaKNJSAFAYs9aIvHQtAwj4pxZWNIyymQz6SAIaQRLQAwEsSNgBgyjXpeM5K/lVgqjQbMEDh4gWguIv+o4jZ00tPi7aXJCki4AkW/Te4OOqnGSqA6QWtKhjvMGZWw3wmyuZJCVTK07k2H9SolgLWvftvgqnWB5CJZRZ2AClmYMRbt+xws4Z5jjARQzKwDEBZKDVJi3Nbvi7/wBSUA6gywJMqTA3uVkYzeaqAyzrUUNpkgSuldTBoP3F7DBx0AItRlYtJ1Ee+yxpEXNt/lgWC+K8TptRKhhL6EgmCBUdVNulmnBtXPIVOlg0ECx2n+18ZyvnStPK6g51VCwFgfy6FRhJ/SZAN8V5fJ8tRmUancgFyrOkrAJIHM3SAbW3jEcaXhzAGqmxVy3qKnODt31D/pOKMhXAqn/W1QA+aEGPW7fI4zXFNaANLGaemrpLSEMHUW1QsSto/U52wblab+GOaqlVHBRWCsGdgXIXl1RDshJgAz0GIY1msT8sevtjH8X4+ypqpvJsp/LIKFm0gVAGOlpBF164KzHEahJh6OlwoB8QqBPS6xrcmBfzxJoMpcFv6jI9BYfMCfji2tt8cJW4qKb6aihf6V8Sn03iWWw/fHuR44KuoilU0h4UhC8gRflnEjzHFf3ThfW41SUEtrEdDSqA/CVx43FqLgBa1IzH/MWfvitRkuJhC/tXQUlSxkW6dLd8TCiri1ZXp0mFTRmUUlAeUkhNgmq/cYreqyIUpr4oardn3C1DfUegEkCbRhCHyz0dVlFKsDTImWKppdVG2nWpMdB2wr4hxBVY1GladZYPOCZEaTEbSGMHFp/wVn+IBq6WXlTSpYhburAy2wHMQLi4Bwu8RjmWyyKqHQHYMwVSGgypQGWOoWPpgZuHtmClamtOqiz4lBaxljfbVYG86ZAt54K4VkguZWrSCGogEhlAVEY3emDKh4tMRO0ScBkM6aHL0GqJSd5LIyAyF0ag4uSREGO8dNsGjLU/DIpkhQ1NgxJhl1BhtcLzER3wM3GQhqBbBaoL6gQFDsTLd/747zCENXYuFCUqbpC7oSdU9WgrtiLjNVhXqBRKVGVgymJ0qSyz1aSu3nhpRprVRhViG1XgAGR0J84j0wp4ZSmhTIAlCdM1LAFw1+wmBE/KMDVOMVKbaqjB6LgEBd4CSVAIiTe8wd8Qs+hjVB4h1F1dQjGkp95dWlVYkXQNLeWCTXtVoszsdXK5OqTULBY6LB5YHngKtxFw1epogOqCnqXTyMsjU4BM87W6Ez6XZnMuoXSkKVEsSCABUBJsQTBJ6dCfWNejOU8vpowNQggtuYElrCFAE28seB1WC4ZqZh1RV2YhiFsToAmw7kdsMsvkkINSotM1KispfSNWggiCxMgR0BGE6v4DaYB5ruVncNzDqSSu5mJgYhBlWqSVSmrqWUVdV+ZQ41CQZsHLFe5xxXKir4UahWJeSSyKEIB8olT8SMdvlDWQMtQhwzBSYYe6RpcAxGqCQdsK8jmVpCtKE0QW1swIACmwW8aRMWjqeuJQ0yWTVSFZWIDtoPMVgAQWBPmR8AcDvnqVFKrO1MrzqpUkm+qAw/q1NFtxGPaAqUjSVgxStVMHVJUEahI9ATvbA+Z4MrHwmvQjWdURJiNJHNMnbsN72KZm9rKHFnqLqozWp1aZ/LWAB4ekFtJvrBOwIsfIYHXixpoyuylyrMS1oXTpjzjUTbHeYylOlQC5emNKvJCsZLMN5JJmywPIY4zeTYKaSmF0AUVMMIIHilj5kmYvc4mr430cZ7MUTQY1UVqVICKZi4FMhoQxqgNvHfti2owY5e8/mLKEgHQ66TYQCFkHYWGFWZzigkFINw1Qkrtcarywn7nBtClp8E12JcK8FjeXAEiNwOnbEx6e/iwEak7ONKhnJgIQzHSlrzA06hA+WO0zNNpWqQEqMttU7kFlMb6SGWe2FmTpmq0OXdVhQSqgsKbnWdQ6EseW3XFmcVTWcIp1sykKeULKPrK6TfUZM2ifLEchsWFSmh1Msgg3sRUBUb9IYHyjEqJ4SV6jEMaasadhBCBSQCBZiAPl64D/AAzOrowYMyhWJiJCi69wYA+eKfGalVUaj4ZSPDVtKjSDrY2hoAFvPCv8NszRq1abNTQmpK1FRwDpIUK6BWs2pTUF+rYB4l7QJVzKrTcIdOoO7Kqhgt5H6WI1AgiQZx5k2pvQeiupddi7GHksG5hJBkEdrHGVz4rrm8uqpqYkMVsSqoVDajNgsm87zjPKtfj47a2meq1KqVDT911CvUiAwUSUp6v0ksJbYiwm8cUuLMtEaqhAU6fFILSBBBmLkpF+84GesapakzFGbnK6pYKGkJaQTpsSDuNsD5Sg9UaXfQi1BE3JVTzzBgg3Fwb+mFjr5Ps5m8vzGroZoTdZLDUQLC5uwj4Y7GfDr4dIIhBOnkACvcAwNt5+OM2rUtLV6ZqVgXCjUYvrsF5REEDuMFZfiq0jWNUin4lUKCeZmhQYhRsusXjFF4/R3w3iPiJVV6apVFInS91gltMzsWMSMUhVytOklJyk1JrVFCmCQrsBqkqsA+mrA9QUqgqKyyKiqDNjyzBB6EajinJP4y16asNMlQQGA0lBTuTInSI+uHU11LNOaiEOBR5i2o3t7pB9TthbnM/UqNXRCqpTRdWqkH33Kw3MNMmNxG2M9WziM71aI1MoFOmGAgMTB0yYb+2CcpxV2C0tWvxFJqusLpABT9Np8sSxnKmQYklTlmWbEq6yBYW02tiY3tHN6FCqigKIACmwFhiYND55n8wUpOUVauZIGpG0hBrUBlUmxYbkmLzi7O5Yfily7laaO0IaSSOeKgUEWvJBj1GKuL0ctlSPxatWc1eQAtoKqFV9ShgAx1Azftirg9WnXfSoY6FKhVNkaSNRgwjaYUTexxWtyfJnnUNBoc0xTYSkcjLpEXEERC+9PrhplUimjJEugYT2IkKfIThK3s+Rl6Ks61KqBgRfQVZp0SfKRO1zhvnM4GbVBU7lSIMdcTFz4K6haopNMeHX1hGgWYI1p8gTM+WGXE886VKVqdRHJptE6gCpmOkXYzi3N8PIqhkYqgBBQGAZadU9/vbCylSek9Wo5/KW6s8sebcCJJsNhhM7F0OGLWptTpMU8M2IkjVHX4HfcTgvMUBoZakkmlosO6wwB3WfhOFmac1EanRYhhzhUJUE2MvABIMRJ7Ya5eqUpp413VRqMxte569sQJeHVjmUrI5Kq6QAYnShAsNxcxM4IzlWmzGi4YjTqAUTABGmTNvSOmK0qN41anRpKNRDMzGLtLgD/TDGAMeeATmvDcD/AIQ1OhMhVOzMfMx02wNXuvcvRdvccrNSfdDArI1XtBiY7W3xXxWkUNaB4pqRoSWjSJ5RBHP2M9tpwbxNkADSUSnYAAmxGkADr/Y4Eyma96rVYBUYIsSdTMJvAsBY3xKfarLUUplH1FhrgqrXV3CKuuO0GRsWnF2czarUZSlnjUhGoGBYgbEwoPngDKVwuihoAZdNXWTZiGlmMD3YNvTBVatQqVgXVg4B0sGK2uDYNexPTrgqs7Nfxyvp6sRIEXFoMDpYxhRU4c34irqiGAqLquI1C1u1x8B3wZkcitMln98AjVP9RBME9PP1xM9mwwaCNQpsFE/EX9QL+eFmXPQT8U+tEblIcuWHIsD3gSB/TFzeSMV1Hp0QKRALAkq6tPKeYEkA6idiPLB1WouYomiHHiBS0L5CQJi8wfnhXmK/g+G5EItA1NOlZUrEGdzzGLnqcTc7G52o7UqLDQ+vTKxzDlk36RBuNsdpkmSpS1OBTCkvr97WdPu9CDLekY7ymfpsshVBNrCLEf3xdVqTSc6TU0qTLCbgT2jAxbfRenF+Z0RSQHOwZru8sSZPLLdhEHBlQFa1FFYDVLu+kFuQAQAdvfwBwuuTTNaxLkIWVQDEyoYgCRzEYa0EPiByaasFKyLxJBJnrsBia5dV5xBg1eiHNgTAuJleUjbriziYUISI1kGmsiQTUImQP9uFlRNNalRqhiyy9M6gdRMkCY92d/THnGuJeHopsi85DAltOmCQCrDqD674VJ3DGjmaYZqdxUmRHWwBkdrH0wPmaxWtSYqJ8JtbAXJENpnobTB7YHV0bMNUUsXUlXJClSCu1r7iZsd+hx3mcyWNSxYB0WVERq9/reFNzPXBRna2nnUZRmG1JoVlBUFmOqJhgOURbvc7b44q1GqvRNHSKRQ3bblaIgbbj67xiulnKdY1aSSiyTUgLtIDaRPKSRvFpnFnD2bxHpqFFKlpXSYgkyRHWTub4T67D5aoRQpomouahQqnIFdSdSkAbTecG8ZFPw6b1NWqlUFSUAYwq6SDsDMC+Pc1mfAVn0lm1h4iADtP1MmcAh3rtRAimKmpnhi0RDW2gxNsSltumdHNoTuSwAPMZIkT27eeBciEeq1YMfD0woAKwxbmPYiwPa+L8rlwNVpaozEnt2ny0kT5zhaatSk1Ki5XSaOvXcTp3C33tt2xL+GtbLnwtSE2d3AA5oboPOQPhOK9fgU0DiPE302bXA69DBFvXAuW4/CM/hOQsgFSIPaARy/M44z/ABum65clC/5gZVBg6hKdiGMMbeQxVZy9DczRzGo6KjhbQPhiYLp5gkC0eRN/pbHuDWfIg/EjM1A7LHg1NaVLyCVGoESQZHT98Nq3EqdNRTGnVpnTMMx2LGdySRJmcBVMqymoaMaWYMoYEbCGvEQbHAK8HfWlRiup51LOoI2owR3BkGOk+WLWuq69nvaEV8waNZDqALaVtsRY9Yj02w/zeXVtuX42iet7j64y3As9W/MMFtbBZ08zXn5D4AY1eXyUXrVFn+lTPzO59BhHOSXopbjVZ8w6wwVSV0CnqJIPeLT5nFhzaZvLlv8AhihUUtPNy6mMdLwI+OK63HEp5t/BVj4gClVYi6cq2i53k4BbOtRqDL0hZ2JqBkEsXg9D0BIthbzvRGTzqRUTLzRdpbxCVJqHTuSBAHQdrYY+zOYerQ1VPe1QpNyQAN/jgDh3s94NcLVAakFZUg76XlNXa0W67Yb5alCaNMBRYA3HyOAc89Qu4qreJSMwjmKj7xA5R5TcYS1vEdXQuC8gqgMgEMASbRN5Ak7eeHL5oVZpsSCWYQDMwxHNIgCADAvtfCf8O9Ss6OZKVUGuAIFgBYR7t/UYFxmez/jOXL0WXmLUlDatJ5tJC27kybY4z9CcvSbwgWR1ZwBM6+Uza8AC/wDpxTxHihQhGYglrKOYmfoAJm+HOcZVpFUUqOs3Nr8xk3ws7ZhDx2otGqWfVz6UBgaUUCTY+9czAjAuX4VVenUbSFcA+EZs4bTLgXAlJI7Yu9o/DqKWckgxyg7sLgzuOxjfDXhNRmpK5UKCJWCZEEjrsO2A3/zKYZmqtRC0wl9UWjvjIeGNLM5arTNwBKtBFwSfdG2x6dMOeKVaa02ke8ICgxJ+AMfLFNPNCnRup0abKSCW6EfpB+mFSdPMii1ay1kVacUisCY1e7eP6VOD+IU6CFUchl8Mo5I3VrMCBsuF2UUKq+GrimBuYmZube8IgW2jF+cyLVQs8om7N2O8Abn1waL7UZmjRTk8NQQbFSQT6QbyO4w14ZmWY8wIRV6giTtEED1wBmc9Ry9SQpZ2iWkFgItAJsPTvi2pno06gwJ2UjmNie9hYmScXoZXuS/JQJpJQkknpebdzYAYSVayeLUKqQKYu4LEjVyzGrTEbSO2CeIt41RVDAIGglWuhW5Lg/EW8sVPnaT1XRNS66ZpEMbORJVm3I6gdbDa2J0k+1XC80KaJUTmvoOoRpdzLGxtIIHrOGPipmtLCVajUkiAwIKlSGA/SfnYYDy9NKSLlzDipBKn9RMH+ABg/gVHQjMIV6zF9PUCTCgb2mfj5YvYt+YAzGVq0/GOkwtSbXEMu4G8AgjFnFOIBEohVAVq2tpmSuiGiDM9h3jBvFs2EUsSZm0C5MHzxjnztSq66F1FJgKs6dXexkW64xbNdPx8Lz/a+m14XkMuC1WmTz7yTFupBuJsd4wSyIHeoASH0iNxySAY7nqfIYW8K4iaiw6FKq2ZGBX0IB2HSOhB6YKzFMVFKCRPWLT5jtjcrly42XKTpmqoZladTVPDCsSUgRfTIEHV9Bg3KcRUDQiHTRUhH1E7iDIIvawuTingOSYga5BXMFhIGwA1DtpJFseDJsgdaZWC7CWJ2IEbfEW7Yta5Z6HU6xKw8p3AN435jjo8Xp+G4Q6tAnTftffe2+OcqSogGTHQRJj1nC7g9PXNVgs8wBEDUSDIIA2k9bzijE7J61SqrIihodJWnJKkN1Mb+mNdmeH09AFMBSunQyydJAgi5uLm/XHWSyCJTQNJfwwC/UbW8gIi2PYZTsR5zb4HbC1y576AZ7MNTqMljBsZ6bjp2xMeZvhup2bUlzJlRMm56YmM4x4xUM7V8Q6641MNQp6QdA2gvAGrrAJxKlZ3lVmZiFDFpF7ADoBcmBHXAud4exywqTJIBvuD5HqCLRi2pTcUtTWpsELNeJK6DrE7jSL7Qww3t0zs3yVXxG5Kb07ANqAXbyn64vzOUG2skm1o622/vhR7PZkzUpt7tIADTa82+EDDqnmo2Uff64djnymUgbJNRz1M2ZnpM6qTpBabz2sCfjgzjlBlanWplfGCnmAnTY3E2kKSJjHdXOiTUf3oifKTYeXXEr0hVQksQp5RHW41X+nzwa15dx5wXOVMxRljdTp1sY29MNYixafOPrvgDO1KWXRbsqhRyoNUSbmN7nrOKmzmpSyNIHcFT6/4cOs11TyKJXqkNKuSyHbSRvfzuD8ML8lnKak0lDMJ1FwwJYkzcRNoBGO0zW5EQt2kwBNzf5454Dw+nrqHxVZZ5ArAysb9+gwa1PV1R7R8Meo616YaoFKmogPNANyoMAyAJ88M/wARUgMqsQwkeYPlg81Ao0qI6kwfv+2Eubz2hysmIEen9sFV5WzL8Os7wzVQpgqQ7VdTSYIW/XoABYeZwXlKtQCF7A6B2IkT8MA5bNDUtSswShddRJGpjywO2++HOWZBVOjS9NwApW+jSANJ6gEAQTvhk2C25hfUyjNRosUM+MJXrB96ewBgYo47l3NGmWXTpqeH3nUR2J62+ONLmHLLDGJ79AMUZ1wwUDZTN/QmfWYwicrMZnilB1daxVjTQQQvvIIj4CcaPL5tHpgzOk3nefeHxgg4CLD9TT5CwPriFKbTyqLzYb+Z6npg1W6Fz+VX8VRqG6uD/wC5BI+0/DBZYuWQSS4IHcE/t3wv4nxNxURKY0lRbaI03971InDDh+bpJ+WtVC5EkgEWHSTaB8MTV3IA4NkNRbVqBAY2N5kLeesEntvgsZSmj6ivPFmO56T9cH5qQdQUQYBP8+WBc6NaRTKhxdZmJ6gkbDALytdPQ2aEBEweo9D0wk4rmRTq1C4LFYCoBJOm4iAT16dTh9k0Iu7CB+kXJ/YYD45liUdgzB3OohTFvdO15iPrjR4XtiOK+1LVjDJo0SumTPNvMgQQB2wTwNpy9QqSAaul7SY0rpUet8HngaZ2mjVHZDTsHQA6lYAwdXbp/uwfmOE06eTNPLhiKba2Y3Z2ggkx2AEAYxOPevTfy8PCcJC/N8UOXALnUDOkA8wCmNJB87yLHpg7hnHKNUAoZPXUIg+mMpT4BUceJWfSXXWFCmQoFtRaADGy72x5k6Qy9cU2urwQy8sgjlYzMCxEdwcXbH5OPDOq+hpWBJ3v54D4iAkEEkMbAC5IG33OKm4ggUgEGAdr7C+K+HcUVmYFiDMCRHeYaYPbfD7cMvs3ytNhBaJFwgPXpJ6nFNeqqORAEnUV7k9ceOwv5AmPQT+2EWaz+pGeqFKoBBA0sCx2VpuNt74lIPznFaoe2mI5RAIJ3MmZAjtG2H9F5jqpA5e4IFvW+EnAsklSmlR+YFjHYDYyetxhgzPIkdbgkd/XDvWq58FvElZKrKNZANrdIt9IxMaZM2CJ+8TiYWSbh1fxESUggiUPRltt0GxwZmGRKTJHKFOqRMgdPgOnljvK0DTWW99rt/p7Cett8eaQZnzEYp0beyDg2eqVKpSkKQBMgeGFFlnnIueseuNDXy4sHUT/AKe8d7Yzq5T8LmTvFRBobysYPcjbDStxQj3upwWtc/8AA3GeEM6TTqadNzqmIG8EXny6xFsA5XO2WkAzCJDa+8kyIMdTG+2HtGmagKm2saR3uNzjN8KyZ8d1qSvhjmAMGSYXSR03+mLFwksureN0mqKtUXVRoeP0wdU/In5Ybvw1iir4iKsAAAFrR12GOa9RKFMU9MqZJWTqIO5kgz2v8MV5DPCrpUkodtMz8PPFmwd2BeI5I0qIFNtdyahA0zMBbSeUR33wfwvSlJADdhqMQSZ+0YPo0gkkjVIi4AsRe2EmYSnR933m6zPLJgYrci3rDlainp8TPr0wq9oeDmoA9PU5WSKeqJMbTbreD2xdkaZYAkNBuF2JHc9QPLfDSlrj3DJ2A6eXlinY9MlnKFZRlaTKVLIoKiCA0tqMiRuN8acVUoUWKqvIokxdrgSxFyLzicWyhaplipEpZz5Fpb6kjAmfzAVGBuGUiOh/jDuNXlshbkOOVqzGSkDrpO02674Oq8RUAhjANvMTa2E2S4cUfRPI/X9U7BT2338jht+LoUahRaN+rSDBmP1SZi+M91WTeluVyBGXFRlL1InSDpVQLyRZmt2wJwavTzLsmkKwBI0MxgSB+q3XDuhV1KTJ2JCm0mPtjO8Botl6budIqPUg6bgACQB5SD9MOKZ43fZhX4dVpVqDko0VCP8AoIAOod5JsMDcbemjNUpzNQmLDkIADR63PxGKuIcXYlZB5TP+4/t6YD4dTauuYVRKUeZWJkzMafiJ/wDaMW/EXG/Z1wzMVigeowPoIawibW9e+OMy5UkqLRJA3We46j0x0lMrRotTUlCgBAMkEWkzcg7zgfiJcpqVCWUgoQ0TcSNW1xNjvbBRfa3LcURoAufIzPywQitWeS4VVWI7EG8naL4Q5biKPzeGoPXUADPnafLBmc4h+QrrpPOQ0XAIA0g/Aziik7PVoIiIFiL3DXmd5HX+MX0QBERpnyHmdrGcI/Z/h66SzmGbmVASDfdiN7zt64YZ+i60yUBLRGmRf0nY41ftWZcIeFey3KahqnTVdqiiCQqsx0QJtKwce5n2S11BVqVGsAqoE5QokiTMkkkkm2+GGQXVlqdBXKGmgVAY5igsCYkG3TCT2Z4u7V1XnJdwG1MZBjmBE9hBHTB1TJbN+ltfhjLKEjSVIDDpI+8xgP2eDqG1UmmSJ0ExHSYuJ7Y3NUhgdQBPQ/bAFYkDVJK9+3ke2DF53MLaQqliQjCby1hteZ2EYHofh9UaHcEhkDqCkgw0Cdp21DpgzMcRVJlC0ggna0dPScKaGWUPTrITonmQmSrEGJPa23mMXqa1xky6O43malOAr1F1A+6QsQRa1uv3wbkM8atJmYmacCTuVKk/9UEH4HFefyn4iEFjYz2A975i2O/wjU0REWS0uTMCZ0wTtAEfPFvQueP+uxmFP6vr/bEwPQ9n4UBqwB6gJIHx1Xx7i/ZjJ9nFJnZZII82t8px6ImWMjsP5xzVrT1wJUd55dOnqTIPy64dZEZuoKjoWAhTby/wYQ5GsdI3cgX0gtHy++G1IEsqzEkffGbzWbLE6Cy83KqwFRekAyNQ8xfB7b4zWyQtSoGq/vEaoNoHQXuDtPnjNHjtTxho8Jh1Yg6p6aep7QeuGeWydSplHc1CWqKW0QADpIiep2nCv2WyEuarbJGkd2MzP+37nyxqtcZJLp3+PlQjL7xgrIYGT/fHmS4Qq1WqkyVMKBt5HuTf6Y84jlQ8mnaoBKkWBIvB/nC/I8TLWJ8/PzHnGM7jO34N65JlVYHzBjp6Wwuq8HL1NbzFusqAOkASRhktURyifp98WLWgA9z3nbf0xYzqynXVBCx5m1/WMeCv2/z+MD5lNclI1i0TvbY+fnhMuf1ER39Nt5w3kj7LMSea19z8z/nlhPw8Fmc1VIZHKgNsADGod53ntGCBniQQFLEAxpBJ2tYYGytPMEkvRcAnqP2mRgqMEoAskbhwfI4zVJfzWLfpMEG8xuTfvjZcIyzFwzKVVYN7SRsAD0wh4xw8BGdTzNWZhG0GbT2gD44e8a48s1XV4lElb+eAcnSq11ZUAJ1DmJhVM973joL4V8Or/iKoooeYyWO+lV95j6feMbzKUlpIqpZVHKOpPVj5nBOxQVD2bpgAVWNVutyqT5AGT8ThulFaa6V0pT3sAoF/v54pFdRvcnt+3bC/i2YK0SZYkMI1D1IjykDGoJNrvP5oeGBRKMwIBSQDtywp3E9sKuD0Kpl9ekNBKPqIJAiCOg9OuF2TR6gq1LflrLEib7KPUybdpxt+G0KaIrRcqDzXi0mJ2xe/Tpy/WYzfFfZIZg+JSZqVWLkLqRu0zBt0Mzgv2b4HUTK5qnmxGqoNLTqBGmOSL7naJucaDMZj54T+0WdZaHKYgyfkb4sjE3VvDeIUFAp1K01EChgZ3O2w6x5YV5r2p/M06VaDBglQNovcyJIO222FXA21HW11EzYX3AE+cYEev4eaqO41hCGFgCQDqUG19/jGC8vp3n4pt3+nfEapVkqgEaiFZSI5j7pE7gmBPpgylw80DVzFT/iM8d4LzJJ9LD1wblM8Kya3QqhIYa/IhlZRG0xEb4JDrVBgq6N7wIt8QbjywyOO2F9LPA/58cWUHczoUkTfaPmY/fFf/oaK2oFiN/DJ/wDluR5fXFrZsKIgLFgv9sZ/rJbxbg7mm5WGAXUFNzO2mdjaYPpicD4Qy0KpqCC4CqGtBAkMO3NA+eHWWzardtukCb/tjulxLL10KiqBO0bypub8p9JxrOm/K5hFwOq3huW3YgDvAufqY+GHIUsmmwIus9+1uhwu/CPR3AKCwdbj49VJ8++D6NZZmbjeI69MZjNCfh8x/Q3wKEfMtfHuD21dIjpdv2OJhASgUgSrduYnFrKh6fXCrx5PLJwVQpEHmbU3RVmPid2+mCJetBdSssyrBh12MxhBn+E6c0aLEhdeoEC5UGYH2nGryiwQ1QhVHQmL9AegvjzMUkq1aTallW1CGEkAfbb5Y1jXDleN1dlninsFULpVZ2ERHywoy9PQahtBdTY72PTof4wWqwIn54S5vMk+GikA1H7TYC/3JwWiGIzV+/8Am+M3xOv4Nef0sNY8tRhr+R++CeI8VNFgtMIY95m5ukjpv32jC+rxOnUZVrMI03AWxBNwLWPp0GM8uLU4nVDMMy6h7v8AVML8zY4uNaBNo2kEMJ7Eg2PljL5nNMR+XUmmDIWx0xuAGFh8B9cNPZ3PJWSqmiPyyW82SXU/SPjhxu/j/XyOspVLGFE+Q/nphsOD0m5qg1Md4JX7EThDwioUk2E3OGiZ8HffsDh45jjTVFWmsUwFG8KI+JO5OBKtSZ+mOPxYI/zY/HANSvf6/PDQZZrOkIRMmInuThL7RZ3Tl5t74HpAMfaMd/iAwuYvbr8sc5rI1nA0U1ImR4hCi20SJnsYxm3TCv2P4WtCm9QiKlXdjabzsdhJ+mNLTKne/wBv74Go8POnnfm6qBMHsCTf1jBRyaiILH4j+MM1LvxYGwgR0H8Y8z2V8XLPPWCnw/Y4poUkDDVLdIJ/jBuazg09gLf4MIhB7OEDLshG9QlvOwQfQRgmvxAayqn+Nr44/DNssKNyZ6kk/HfA1LgoUs3iuSxmAFj/AMD1xntu3bpjRRm/V69cd8Q4cXo1RLH8va2422E98KqvF1o2Vix1RqI1AjYxpNr2npGHdHOl6IIi4uQbT5Em37XxpZZ2z/BeFrUytIB3RjJmAROoi4ME7d8ccZ9m4q0W1KyBFWtYjXDNMQeXlaJ8hhtmCKQpoOXTTFvi2KlrFgFJkkyPLb/zjORrzs5XlCxUai5ywHiKnNTBuSDzKROxIAMd8V+z+cP4sVBCrUlGUbGAQu/UEYIz2UrDNCoiSngohIKghlBBkEjsDI74Z5LhDLV1VCq1IbQALamXdvn9cammc542UbVrXv8A4MB8Sy4qAxuByn06Hyx2mXciDpBAuC0H6Wx0lB1swv0gg/K+C1yjJ5nOM2WWopsWcH1WDH2w34NwtI1OdWsCBt56rX9L98F8R4UEyLrHOXaoAOhciRfymcUsxTQDA1IDA6dCPoPni+nTy/XDVGKwF2iBc/vvj2pRQxYI3cCBOwtgBMzO+3l9Md/iZ94WGx6j4/ziuObytRZWIKtI/pmPhiYY5ficKAe3bExdIPluHJTFzrb0gf3xctQdIHoIwBWzQ3mZxUc4e+LQXe0+eC1GVWYMpgCLAQCT5m8/LC/gtFqzRqqNCzcyYB/kjDn2l4YzZX8SwhgQPMobAn4/SMV+xFULTquPfOmfJOn1N/hjVdpnjq9s14YCsrDyaZ+uDeG8FSrorOWgGVUGJG0m30t9cWZ8rUUq15G9pHUEHpe+F/D+LleU208pHYj/AAYxMl7c2b4twnws54NQgLb8wjoxBDW3sdvI42+b9k8rUABpKCAAHTlaAIBkWY+ZBwg9sCMytOrMMkobe8LMvW0X+eHXBOJr4SqWYlbSd7emNNcueyMJxHgFXLZg0QWqLWbVROnf+qTNiNo7QcaX/wDzvgzKHq1LeIGCDyb9TdgbW9cPqypUNOYPh1BUTyIBH2JxZwptK6THLy2vAW25xTjPZ/68vDwYOjxBkcowdGUxzqwBg2NxsehwwXMjsD6A4b572SQ1mrDNV1DG9MsHHopcMQDe2Cctw+gv/L1mPeclvlNgfhjPi56RU6wFwDPaTitHeowRRdtpPbc+mHtX2cpMp0l0bowYsB/0tvilOFNSBWmC0+8wI1Hygmw8hiQjK00p+4C77Fj+w2A88GeITc79ewnuf2wnqZoKNMspA92L/KMD8dzKU2RXBIVIADfqYAkkd5J+QxqHjNp7QdWBYMpi5vBA+OOPHFoIv2NsYXK1XdhzNLEDTaO0Aec33xoaeYYCGbX2P94E9MGtcuHidzIBscD5t9lNpM79Fg4BXNiD/kYqzXEJpuSfdBg/D+8fDBaw7GbLX7/4MXpUmxwjyGcG2GtFNZCiZYwLxghcZrJLUqJTDaZlnE/8tLtHQEgEWwn4hn1qVQCIpKYCL0UGIXzv1xqeGcHYZxiTqpiiyz/vBHwi3zwhyXDtOaanU90Ata0hTAEja7fTG/UdpZ9/CzhmbUoabsGUx4Yg+IgtI6yLT0H3w9yICgTv3xTnaKtcBQQOUgdO3pgXhBapW0EwFEvbYA2HxkR8cZ3tyvZ9TMwBeT0j/Bi/PNLmCJiAfr+0YFrtHKtvLa+OoDW2nY+eNsPa9LXcWf72++FviTF5I2PXDWkdI5yBHWf5woz1akSagYqDeNBmTvaZAn98FOLcxnC2lSd5n0jCX2hzSjwQTeGj0JW/0wbUkxsR/WDKm2x/pPrjG+0GeAzOlv0onzuf3xm241mHtLOHrfzGCqebnrhFlMwIlflP+RgoODt/f5fuMZWHPjkbY8wkfOspgQf89cTF2sNGq3wZwWh49YKfdUam9No+J/fGXzGccMy6TqBgz0/nGi9hK5SnVqG7NUCg9NKgH43b7YePsVqvaynrytWmo1ErsIsZEb7RGMZ7FI9Mlm9xhp9IMbfD6Y0vEOIflNeST/lsIsnmwjMpEAnaO/2x1vtTlksO80R2t2xlOKEJXDfpcf8Actp+RHyw/wBY6Ex59oxk/adoZHGykgj12P0xz5CLcxmdfWY6fzjheIaWEWMXA8sJqmdOBKmYB3IB+p8sELa5PjEOsmBqHX0/nGirPpcQRzb/AGAx8wylVjsRpH19P5x9CB1hf90H4i+NSimb1dQAOJqECMUuVG5k/wCHEFafIYQKRjte3XBDNPUT0PwwuNa0TinMZ+AAN5xahHEcmtQc0q0WqLf5/wBQxlfbDKEGm7XmmskbSo0tA6bfXGnTOAxMg7DznYRgj2i4SKlBEJhgSSdxLC8/T5YvbfDl48nznJqyQxIJIlSDsCd/X7YZLmTG8YR53MGilIlW0Maiq0WJWoQQD8RvG+BqvF7Tjnjp+bleXO6f+MTM4X8Y4kNIpg3MTfoO/r2ww9lvZ6pnFNas9SjREaNI5qsz7pNgo7wZm2N5wvgWWyo/JpKG61G56h/6jcDyEDGpxcdYHhVFoHI5J7Ix/bG34Fw4rzMDrIgCNp+xwwrZk9z88ejNx641OOLRdGkEU35mMt+wHlhNm6axVqEcygqD/vYW/wC3EzefM264E4rWAohBY1H1N/tX+/2xq3oA1qzN8H8GWFLndzuP6V2H3OEb1ItIFr/ATh9lhFNR2FvljnGqj1JJgEyRt0g9cEuNIUzM/Tr8euBaPaeuO62YkqBcDrsBPfvjQe5rJ06tnXURYMCQL3Hl23HQYyftFwnw6rL7wnWpPW0A7wCNjGNdlAVazagTse+F/tMpdVsNQYRe+4B9YF48sLXC95SrhGY1SmmCabdfeKgsD62x82z3EfFzL1ejHY9gIH2x9Lyiij4mYIJSjTYnpJjSAp2m+Ply0jVqMaSM2ppAjaT1IsN8C5e16cUNJ+S69RhnT48rC4YHuBOKMv7I5ht9C+rgn/tnB9D2MYb11B8kJ/8AkMZsglE0OIoVG30x5jyn7LECNVNvMoZP/diYz0Wl9reGroNdYBUS46EencYB4PxUCgoXvJ9dj9se4mNUDDm9VzgelmQCZN5+1sTExB1W4jeBa22M17T5olR6iTP7fHExMSZyvVZSATuMRHkDa5x7iY0TLLVdsb7hnECUTzH1EA4mJjMVEPWNyo3MtPlihc6dvniYmKh4/EhHX5Y9yOcas/h00LN6gf8A9HExMBa3g3CjSIeqwNToq7L6k+8fpi7iDSY+OPMTHWemSDP8DpVqdAVByJqMCRJLA9Libz3wHw32HoJU8ViagBlEYDSDMgn+uOxt64mJgztNb4na52+WBcxUkmNhiYmFBi+ORBMXv1nExMCdrkJYnfzxnPaPPxmGQ/pCj/tDH74mJjPL0oR5fPq1ZKUElyQSfIFv2xsa1caPkMTExQuUrd+0/wDjFIcwCu5uZxMTEl1DMEW3EWPn5/HBPDh4rwdkW585H84mJiiNEyyFGSAEYFSItEeh+2PnlI6JXbTaBtYx2viYmLmoKpuYx2ag63x5iYwXU4mJiYk//9k="/>
          <p:cNvSpPr>
            <a:spLocks noChangeAspect="1" noChangeArrowheads="1"/>
          </p:cNvSpPr>
          <p:nvPr/>
        </p:nvSpPr>
        <p:spPr bwMode="auto">
          <a:xfrm>
            <a:off x="155575" y="-1211263"/>
            <a:ext cx="3810000" cy="25336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2" name="AutoShape 8" descr="data:image/jpeg;base64,/9j/4AAQSkZJRgABAQAAAQABAAD/2wCEAAkGBxQTEhUUExQWFhUXGCIaGBcYGBwaGxweGhkfGxogGhwcHCggGB0lIBsbITEhJSkrLi4uHB82ODMsNygtLiwBCgoKDg0OGxAQGywkHyQsLCwsLCwsLCwsLCwsLCwsLCwsLCwsLCwsLCwsLCwsLCwsLCwsLCwsLCwsLCwsLCwsLP/AABEIALcBEwMBIgACEQEDEQH/xAAbAAACAwEBAQAAAAAAAAAAAAAEBQADBgIBB//EAEEQAAIBAgQEAwYFAwIFAwUBAAECEQMhAAQSMQUiQVETYXEGMoGRobEUI0LB0VLh8GJyM0OCovEVksIWNGNzsgf/xAAYAQEBAQEBAAAAAAAAAAAAAAABAAIDBP/EACIRAQEBAAICAgMBAQEAAAAAAAABEQIhEjFBUQMicWETMv/aAAwDAQACEQMRAD8A2OS9kkWnU0VKihtLy3vFZ2j9AO/e+B//AKcbTIqyGqMS7UzqOpQQFX9IawncRjVOxZZBMtlpHqP/ADj0k6gbwWpn4MhU/WMcrw41raylf2fqqWiosKNRF+sG7bKt4gdFOBhwjNDROgxcQerGFMdzffzxqhVbQ17+Gp+Phn96eJm6n+ojeL/0scX/AD4/C1ieK18xl6b1ChhBuDq3MA+UmWPw3wLkuMValY0/FNgDpCLLAidQJBt8cNfbHOxTNMLUqGtCBUBcgmb6QOaI2wH7P8ECIuYioHRApYMyq2nljQRtb3fSRikvwuhjOn6xX8yWMfSMVZdaRJK6mDGeYkx6T0w74jlEamUrVlpg9gWIuL3gCNj6YQ5WgGYCkavh9KjhbxvpVR17kjGs5Do84dwnxDyqB8APrgvO8EKIzsOVb+8I+Wm/zxOGcVWgCLvF5O8HqIG3T+MdZ32jLIab07VOXWoYi4Bvbl63uLXOGS52uvgup6Zg2+Xl2OGVHLoQDtJAi89u2E+XRCZ1MwkAaWWbjeD8Ouxwdla4VVLVASpmGGkSDKzDGJ6TjM8jZDWnlqZJAJJG40G2OsjRAXZ2Opt7fqMfIQMc5LOgVqjwJYKGGoQNM3A0+u53GCMrxhYH5VUAyRyDvv728nbyxrKOleQza1V100JAtJi/+W+eLs3qKx4awY1SRBH6p+3xwF7MslCjodhJMg6WWZEXkW2w0qcSoxPiJGkncdI8/MfPBlSqgKkbKBePhNvtiNQeTOiDvaSNxI+U4YyDsZubi/f/AMYmnqST6x3xYmN4rmK1B6FJWEuJRrxAIkMBub74P4VSNSvq1tHgiJJP/MqAg3vHQ4E9sf8A7nJ9NIafIHSPvA+Jw19mzcf/AKhf1qVMGdn4H/hjK8x3Pfa/n6Y9fLgKbkHVAPx8/jg0Db44rrZdWXSwBEzB8jI+ow+MGqmygmJJxKOXEEyTcx6fLBUXx4gt88XjFocoAlxNvje2F+VpL+azKSNegTJkU0g/DVrw3qMFQk7ASfQXOAcvSYZdQSAxgv1ux1OB8yJw+MSjhQUCouiNFSNpnUiOT82OB/ZlBFUQPfPT/wDJUXr/ALcHcFM+M0yDWYC0RoAp373Q39MccGpxUreZP1rVT++LEN0cwt9sdVLSYMdcWgX+GPamx9MILKiWpLFjU1GP9Clh9QuCc08p8ROJSE1B/oT6uf4X6nF9ccpwfCLcsPzAfOPpjqq06gbm5B9OnywyVBjmuvK3ofth+ECoU4Vf9o+2JgxKdse4z4nazGQzkrSgSUV6b362i4tECd8e03qEKDKgU1lo2KNZoJkzG3pixh4YCJoBeBGmzQO2wmmIA2tgXMZw0/EZtweRu6ssqCALFbiN9sakLnM5WqHVfEQCDr1bgLqPKJhzzlem+LKOQVWOvXUkAgtARV31NEX8t/IYFrZ+n4hU02J0CoIUHTqgOQDfrJHYHAvtLnAjMpqCouljpRxqDagSSRF+kGbdr4ciPqlQUoK6BcJNlGi538iY+WFnEOOrSMlwxWYUSALD32iASpmd7DvjO8X9qKhcKkAMUNLSumYJkM594EGT++BOC09Zq+IByjk8NgdOltLA/paVK6TIJFgN8WjNM1FXMnVmGKU1EinBEi7G+8fNr4bPSVFYIJ0dI5SJjYCI8vIbYWV8w9QEJE6jqUypUsWube5aT314upZgy2tmQIWHLEwFAiDYD/VvbEsEPEmDuiySpmCegAgDrtN+mJSzS3kkC3KYvIBG0xa0+nngatnmRuZdZ0gGGAADhRt1k9epx7VqAOjpqAqA6REgNpG6zAstz2MYlj1ciPE1UjpphndysnUwUCDPSDsImB2x4maKKpr6BMyRJTTMDp279jtfFYzAdiC2h3EiCYUqQKi6f17NFu++JSKVDFIsFKhl3kMEKKSD3kESOh74Gv6ZAAEnl2Ct+Z7umYgTEAsT0MnHuSzCgBWZzeVn3oJm5AA5Swg9fPC2g/iOwBBBs5jaI5lBEXYRG1jgKtxgoxGpVVatiA0aSxV9I/qjl0kwJO0YljQpxAjVAi5KkSwsT70W7C2Ks7m00y6AgiBEDc/pMyzbH5DriNmKaBSsQAdIXm5j7t1uBuCfvhdnc5BpkIC0ICpJgcpOpRsSJBn/AEk74hDYBUU/lneTDCTAVoge8eYmP3GCDmAsAOynw5AZmmDNzBidvT4YUcOoc1wRUVAWJE6mbnVQIALBYFjN9jgpOIagHcFSyQsrbW5iDIkExpNus4kYfjWGp9RMDTcizLOoyQZN+ljBxVk84y5uqggaKNJSAFAYs9aIvHQtAwj4pxZWNIyymQz6SAIaQRLQAwEsSNgBgyjXpeM5K/lVgqjQbMEDh4gWguIv+o4jZ00tPi7aXJCki4AkW/Te4OOqnGSqA6QWtKhjvMGZWw3wmyuZJCVTK07k2H9SolgLWvftvgqnWB5CJZRZ2AClmYMRbt+xws4Z5jjARQzKwDEBZKDVJi3Nbvi7/wBSUA6gywJMqTA3uVkYzeaqAyzrUUNpkgSuldTBoP3F7DBx0AItRlYtJ1Ee+yxpEXNt/lgWC+K8TptRKhhL6EgmCBUdVNulmnBtXPIVOlg0ECx2n+18ZyvnStPK6g51VCwFgfy6FRhJ/SZAN8V5fJ8tRmUancgFyrOkrAJIHM3SAbW3jEcaXhzAGqmxVy3qKnODt31D/pOKMhXAqn/W1QA+aEGPW7fI4zXFNaANLGaemrpLSEMHUW1QsSto/U52wblab+GOaqlVHBRWCsGdgXIXl1RDshJgAz0GIY1msT8sevtjH8X4+ypqpvJsp/LIKFm0gVAGOlpBF164KzHEahJh6OlwoB8QqBPS6xrcmBfzxJoMpcFv6jI9BYfMCfji2tt8cJW4qKb6aihf6V8Sn03iWWw/fHuR44KuoilU0h4UhC8gRflnEjzHFf3ThfW41SUEtrEdDSqA/CVx43FqLgBa1IzH/MWfvitRkuJhC/tXQUlSxkW6dLd8TCiri1ZXp0mFTRmUUlAeUkhNgmq/cYreqyIUpr4oardn3C1DfUegEkCbRhCHyz0dVlFKsDTImWKppdVG2nWpMdB2wr4hxBVY1GladZYPOCZEaTEbSGMHFp/wVn+IBq6WXlTSpYhburAy2wHMQLi4Bwu8RjmWyyKqHQHYMwVSGgypQGWOoWPpgZuHtmClamtOqiz4lBaxljfbVYG86ZAt54K4VkguZWrSCGogEhlAVEY3emDKh4tMRO0ScBkM6aHL0GqJSd5LIyAyF0ag4uSREGO8dNsGjLU/DIpkhQ1NgxJhl1BhtcLzER3wM3GQhqBbBaoL6gQFDsTLd/747zCENXYuFCUqbpC7oSdU9WgrtiLjNVhXqBRKVGVgymJ0qSyz1aSu3nhpRprVRhViG1XgAGR0J84j0wp4ZSmhTIAlCdM1LAFw1+wmBE/KMDVOMVKbaqjB6LgEBd4CSVAIiTe8wd8Qs+hjVB4h1F1dQjGkp95dWlVYkXQNLeWCTXtVoszsdXK5OqTULBY6LB5YHngKtxFw1epogOqCnqXTyMsjU4BM87W6Ez6XZnMuoXSkKVEsSCABUBJsQTBJ6dCfWNejOU8vpowNQggtuYElrCFAE28seB1WC4ZqZh1RV2YhiFsToAmw7kdsMsvkkINSotM1KispfSNWggiCxMgR0BGE6v4DaYB5ruVncNzDqSSu5mJgYhBlWqSVSmrqWUVdV+ZQ41CQZsHLFe5xxXKir4UahWJeSSyKEIB8olT8SMdvlDWQMtQhwzBSYYe6RpcAxGqCQdsK8jmVpCtKE0QW1swIACmwW8aRMWjqeuJQ0yWTVSFZWIDtoPMVgAQWBPmR8AcDvnqVFKrO1MrzqpUkm+qAw/q1NFtxGPaAqUjSVgxStVMHVJUEahI9ATvbA+Z4MrHwmvQjWdURJiNJHNMnbsN72KZm9rKHFnqLqozWp1aZ/LWAB4ekFtJvrBOwIsfIYHXixpoyuylyrMS1oXTpjzjUTbHeYylOlQC5emNKvJCsZLMN5JJmywPIY4zeTYKaSmF0AUVMMIIHilj5kmYvc4mr430cZ7MUTQY1UVqVICKZi4FMhoQxqgNvHfti2owY5e8/mLKEgHQ66TYQCFkHYWGFWZzigkFINw1Qkrtcarywn7nBtClp8E12JcK8FjeXAEiNwOnbEx6e/iwEak7ONKhnJgIQzHSlrzA06hA+WO0zNNpWqQEqMttU7kFlMb6SGWe2FmTpmq0OXdVhQSqgsKbnWdQ6EseW3XFmcVTWcIp1sykKeULKPrK6TfUZM2ifLEchsWFSmh1Msgg3sRUBUb9IYHyjEqJ4SV6jEMaasadhBCBSQCBZiAPl64D/AAzOrowYMyhWJiJCi69wYA+eKfGalVUaj4ZSPDVtKjSDrY2hoAFvPCv8NszRq1abNTQmpK1FRwDpIUK6BWs2pTUF+rYB4l7QJVzKrTcIdOoO7Kqhgt5H6WI1AgiQZx5k2pvQeiupddi7GHksG5hJBkEdrHGVz4rrm8uqpqYkMVsSqoVDajNgsm87zjPKtfj47a2meq1KqVDT911CvUiAwUSUp6v0ksJbYiwm8cUuLMtEaqhAU6fFILSBBBmLkpF+84GesapakzFGbnK6pYKGkJaQTpsSDuNsD5Sg9UaXfQi1BE3JVTzzBgg3Fwb+mFjr5Ps5m8vzGroZoTdZLDUQLC5uwj4Y7GfDr4dIIhBOnkACvcAwNt5+OM2rUtLV6ZqVgXCjUYvrsF5REEDuMFZfiq0jWNUin4lUKCeZmhQYhRsusXjFF4/R3w3iPiJVV6apVFInS91gltMzsWMSMUhVytOklJyk1JrVFCmCQrsBqkqsA+mrA9QUqgqKyyKiqDNjyzBB6EajinJP4y16asNMlQQGA0lBTuTInSI+uHU11LNOaiEOBR5i2o3t7pB9TthbnM/UqNXRCqpTRdWqkH33Kw3MNMmNxG2M9WziM71aI1MoFOmGAgMTB0yYb+2CcpxV2C0tWvxFJqusLpABT9Np8sSxnKmQYklTlmWbEq6yBYW02tiY3tHN6FCqigKIACmwFhiYND55n8wUpOUVauZIGpG0hBrUBlUmxYbkmLzi7O5Yfily7laaO0IaSSOeKgUEWvJBj1GKuL0ctlSPxatWc1eQAtoKqFV9ShgAx1Azftirg9WnXfSoY6FKhVNkaSNRgwjaYUTexxWtyfJnnUNBoc0xTYSkcjLpEXEERC+9PrhplUimjJEugYT2IkKfIThK3s+Rl6Ks61KqBgRfQVZp0SfKRO1zhvnM4GbVBU7lSIMdcTFz4K6haopNMeHX1hGgWYI1p8gTM+WGXE886VKVqdRHJptE6gCpmOkXYzi3N8PIqhkYqgBBQGAZadU9/vbCylSek9Wo5/KW6s8sebcCJJsNhhM7F0OGLWptTpMU8M2IkjVHX4HfcTgvMUBoZakkmlosO6wwB3WfhOFmac1EanRYhhzhUJUE2MvABIMRJ7Ya5eqUpp413VRqMxte569sQJeHVjmUrI5Kq6QAYnShAsNxcxM4IzlWmzGi4YjTqAUTABGmTNvSOmK0qN41anRpKNRDMzGLtLgD/TDGAMeeATmvDcD/AIQ1OhMhVOzMfMx02wNXuvcvRdvccrNSfdDArI1XtBiY7W3xXxWkUNaB4pqRoSWjSJ5RBHP2M9tpwbxNkADSUSnYAAmxGkADr/Y4Eyma96rVYBUYIsSdTMJvAsBY3xKfarLUUplH1FhrgqrXV3CKuuO0GRsWnF2czarUZSlnjUhGoGBYgbEwoPngDKVwuihoAZdNXWTZiGlmMD3YNvTBVatQqVgXVg4B0sGK2uDYNexPTrgqs7Nfxyvp6sRIEXFoMDpYxhRU4c34irqiGAqLquI1C1u1x8B3wZkcitMln98AjVP9RBME9PP1xM9mwwaCNQpsFE/EX9QL+eFmXPQT8U+tEblIcuWHIsD3gSB/TFzeSMV1Hp0QKRALAkq6tPKeYEkA6idiPLB1WouYomiHHiBS0L5CQJi8wfnhXmK/g+G5EItA1NOlZUrEGdzzGLnqcTc7G52o7UqLDQ+vTKxzDlk36RBuNsdpkmSpS1OBTCkvr97WdPu9CDLekY7ymfpsshVBNrCLEf3xdVqTSc6TU0qTLCbgT2jAxbfRenF+Z0RSQHOwZru8sSZPLLdhEHBlQFa1FFYDVLu+kFuQAQAdvfwBwuuTTNaxLkIWVQDEyoYgCRzEYa0EPiByaasFKyLxJBJnrsBia5dV5xBg1eiHNgTAuJleUjbriziYUISI1kGmsiQTUImQP9uFlRNNalRqhiyy9M6gdRMkCY92d/THnGuJeHopsi85DAltOmCQCrDqD674VJ3DGjmaYZqdxUmRHWwBkdrH0wPmaxWtSYqJ8JtbAXJENpnobTB7YHV0bMNUUsXUlXJClSCu1r7iZsd+hx3mcyWNSxYB0WVERq9/reFNzPXBRna2nnUZRmG1JoVlBUFmOqJhgOURbvc7b44q1GqvRNHSKRQ3bblaIgbbj67xiulnKdY1aSSiyTUgLtIDaRPKSRvFpnFnD2bxHpqFFKlpXSYgkyRHWTub4T67D5aoRQpomouahQqnIFdSdSkAbTecG8ZFPw6b1NWqlUFSUAYwq6SDsDMC+Pc1mfAVn0lm1h4iADtP1MmcAh3rtRAimKmpnhi0RDW2gxNsSltumdHNoTuSwAPMZIkT27eeBciEeq1YMfD0woAKwxbmPYiwPa+L8rlwNVpaozEnt2ny0kT5zhaatSk1Ki5XSaOvXcTp3C33tt2xL+GtbLnwtSE2d3AA5oboPOQPhOK9fgU0DiPE302bXA69DBFvXAuW4/CM/hOQsgFSIPaARy/M44z/ABum65clC/5gZVBg6hKdiGMMbeQxVZy9DczRzGo6KjhbQPhiYLp5gkC0eRN/pbHuDWfIg/EjM1A7LHg1NaVLyCVGoESQZHT98Nq3EqdNRTGnVpnTMMx2LGdySRJmcBVMqymoaMaWYMoYEbCGvEQbHAK8HfWlRiup51LOoI2owR3BkGOk+WLWuq69nvaEV8waNZDqALaVtsRY9Yj02w/zeXVtuX42iet7j64y3As9W/MMFtbBZ08zXn5D4AY1eXyUXrVFn+lTPzO59BhHOSXopbjVZ8w6wwVSV0CnqJIPeLT5nFhzaZvLlv8AhihUUtPNy6mMdLwI+OK63HEp5t/BVj4gClVYi6cq2i53k4BbOtRqDL0hZ2JqBkEsXg9D0BIthbzvRGTzqRUTLzRdpbxCVJqHTuSBAHQdrYY+zOYerQ1VPe1QpNyQAN/jgDh3s94NcLVAakFZUg76XlNXa0W67Yb5alCaNMBRYA3HyOAc89Qu4qreJSMwjmKj7xA5R5TcYS1vEdXQuC8gqgMgEMASbRN5Ak7eeHL5oVZpsSCWYQDMwxHNIgCADAvtfCf8O9Ss6OZKVUGuAIFgBYR7t/UYFxmez/jOXL0WXmLUlDatJ5tJC27kybY4z9CcvSbwgWR1ZwBM6+Uza8AC/wDpxTxHihQhGYglrKOYmfoAJm+HOcZVpFUUqOs3Nr8xk3ws7ZhDx2otGqWfVz6UBgaUUCTY+9czAjAuX4VVenUbSFcA+EZs4bTLgXAlJI7Yu9o/DqKWckgxyg7sLgzuOxjfDXhNRmpK5UKCJWCZEEjrsO2A3/zKYZmqtRC0wl9UWjvjIeGNLM5arTNwBKtBFwSfdG2x6dMOeKVaa02ke8ICgxJ+AMfLFNPNCnRup0abKSCW6EfpB+mFSdPMii1ay1kVacUisCY1e7eP6VOD+IU6CFUchl8Mo5I3VrMCBsuF2UUKq+GrimBuYmZube8IgW2jF+cyLVQs8om7N2O8Abn1waL7UZmjRTk8NQQbFSQT6QbyO4w14ZmWY8wIRV6giTtEED1wBmc9Ry9SQpZ2iWkFgItAJsPTvi2pno06gwJ2UjmNie9hYmScXoZXuS/JQJpJQkknpebdzYAYSVayeLUKqQKYu4LEjVyzGrTEbSO2CeIt41RVDAIGglWuhW5Lg/EW8sVPnaT1XRNS66ZpEMbORJVm3I6gdbDa2J0k+1XC80KaJUTmvoOoRpdzLGxtIIHrOGPipmtLCVajUkiAwIKlSGA/SfnYYDy9NKSLlzDipBKn9RMH+ABg/gVHQjMIV6zF9PUCTCgb2mfj5YvYt+YAzGVq0/GOkwtSbXEMu4G8AgjFnFOIBEohVAVq2tpmSuiGiDM9h3jBvFs2EUsSZm0C5MHzxjnztSq66F1FJgKs6dXexkW64xbNdPx8Lz/a+m14XkMuC1WmTz7yTFupBuJsd4wSyIHeoASH0iNxySAY7nqfIYW8K4iaiw6FKq2ZGBX0IB2HSOhB6YKzFMVFKCRPWLT5jtjcrly42XKTpmqoZladTVPDCsSUgRfTIEHV9Bg3KcRUDQiHTRUhH1E7iDIIvawuTingOSYga5BXMFhIGwA1DtpJFseDJsgdaZWC7CWJ2IEbfEW7Yta5Z6HU6xKw8p3AN435jjo8Xp+G4Q6tAnTftffe2+OcqSogGTHQRJj1nC7g9PXNVgs8wBEDUSDIIA2k9bzijE7J61SqrIihodJWnJKkN1Mb+mNdmeH09AFMBSunQyydJAgi5uLm/XHWSyCJTQNJfwwC/UbW8gIi2PYZTsR5zb4HbC1y576AZ7MNTqMljBsZ6bjp2xMeZvhup2bUlzJlRMm56YmM4x4xUM7V8Q6641MNQp6QdA2gvAGrrAJxKlZ3lVmZiFDFpF7ADoBcmBHXAud4exywqTJIBvuD5HqCLRi2pTcUtTWpsELNeJK6DrE7jSL7Qww3t0zs3yVXxG5Kb07ANqAXbyn64vzOUG2skm1o622/vhR7PZkzUpt7tIADTa82+EDDqnmo2Uff64djnymUgbJNRz1M2ZnpM6qTpBabz2sCfjgzjlBlanWplfGCnmAnTY3E2kKSJjHdXOiTUf3oifKTYeXXEr0hVQksQp5RHW41X+nzwa15dx5wXOVMxRljdTp1sY29MNYixafOPrvgDO1KWXRbsqhRyoNUSbmN7nrOKmzmpSyNIHcFT6/4cOs11TyKJXqkNKuSyHbSRvfzuD8ML8lnKak0lDMJ1FwwJYkzcRNoBGO0zW5EQt2kwBNzf5454Dw+nrqHxVZZ5ArAysb9+gwa1PV1R7R8Meo616YaoFKmogPNANyoMAyAJ88M/wARUgMqsQwkeYPlg81Ao0qI6kwfv+2Eubz2hysmIEen9sFV5WzL8Os7wzVQpgqQ7VdTSYIW/XoABYeZwXlKtQCF7A6B2IkT8MA5bNDUtSswShddRJGpjywO2++HOWZBVOjS9NwApW+jSANJ6gEAQTvhk2C25hfUyjNRosUM+MJXrB96ewBgYo47l3NGmWXTpqeH3nUR2J62+ONLmHLLDGJ79AMUZ1wwUDZTN/QmfWYwicrMZnilB1daxVjTQQQvvIIj4CcaPL5tHpgzOk3nefeHxgg4CLD9TT5CwPriFKbTyqLzYb+Z6npg1W6Fz+VX8VRqG6uD/wC5BI+0/DBZYuWQSS4IHcE/t3wv4nxNxURKY0lRbaI03971InDDh+bpJ+WtVC5EkgEWHSTaB8MTV3IA4NkNRbVqBAY2N5kLeesEntvgsZSmj6ivPFmO56T9cH5qQdQUQYBP8+WBc6NaRTKhxdZmJ6gkbDALytdPQ2aEBEweo9D0wk4rmRTq1C4LFYCoBJOm4iAT16dTh9k0Iu7CB+kXJ/YYD45liUdgzB3OohTFvdO15iPrjR4XtiOK+1LVjDJo0SumTPNvMgQQB2wTwNpy9QqSAaul7SY0rpUet8HngaZ2mjVHZDTsHQA6lYAwdXbp/uwfmOE06eTNPLhiKba2Y3Z2ggkx2AEAYxOPevTfy8PCcJC/N8UOXALnUDOkA8wCmNJB87yLHpg7hnHKNUAoZPXUIg+mMpT4BUceJWfSXXWFCmQoFtRaADGy72x5k6Qy9cU2urwQy8sgjlYzMCxEdwcXbH5OPDOq+hpWBJ3v54D4iAkEEkMbAC5IG33OKm4ggUgEGAdr7C+K+HcUVmYFiDMCRHeYaYPbfD7cMvs3ytNhBaJFwgPXpJ6nFNeqqORAEnUV7k9ceOwv5AmPQT+2EWaz+pGeqFKoBBA0sCx2VpuNt74lIPznFaoe2mI5RAIJ3MmZAjtG2H9F5jqpA5e4IFvW+EnAsklSmlR+YFjHYDYyetxhgzPIkdbgkd/XDvWq58FvElZKrKNZANrdIt9IxMaZM2CJ+8TiYWSbh1fxESUggiUPRltt0GxwZmGRKTJHKFOqRMgdPgOnljvK0DTWW99rt/p7Cett8eaQZnzEYp0beyDg2eqVKpSkKQBMgeGFFlnnIueseuNDXy4sHUT/AKe8d7Yzq5T8LmTvFRBobysYPcjbDStxQj3upwWtc/8AA3GeEM6TTqadNzqmIG8EXny6xFsA5XO2WkAzCJDa+8kyIMdTG+2HtGmagKm2saR3uNzjN8KyZ8d1qSvhjmAMGSYXSR03+mLFwksureN0mqKtUXVRoeP0wdU/In5Ybvw1iir4iKsAAAFrR12GOa9RKFMU9MqZJWTqIO5kgz2v8MV5DPCrpUkodtMz8PPFmwd2BeI5I0qIFNtdyahA0zMBbSeUR33wfwvSlJADdhqMQSZ+0YPo0gkkjVIi4AsRe2EmYSnR933m6zPLJgYrci3rDlainp8TPr0wq9oeDmoA9PU5WSKeqJMbTbreD2xdkaZYAkNBuF2JHc9QPLfDSlrj3DJ2A6eXlinY9MlnKFZRlaTKVLIoKiCA0tqMiRuN8acVUoUWKqvIokxdrgSxFyLzicWyhaplipEpZz5Fpb6kjAmfzAVGBuGUiOh/jDuNXlshbkOOVqzGSkDrpO02674Oq8RUAhjANvMTa2E2S4cUfRPI/X9U7BT2338jht+LoUahRaN+rSDBmP1SZi+M91WTeluVyBGXFRlL1InSDpVQLyRZmt2wJwavTzLsmkKwBI0MxgSB+q3XDuhV1KTJ2JCm0mPtjO8Botl6budIqPUg6bgACQB5SD9MOKZ43fZhX4dVpVqDko0VCP8AoIAOod5JsMDcbemjNUpzNQmLDkIADR63PxGKuIcXYlZB5TP+4/t6YD4dTauuYVRKUeZWJkzMafiJ/wDaMW/EXG/Z1wzMVigeowPoIawibW9e+OMy5UkqLRJA3We46j0x0lMrRotTUlCgBAMkEWkzcg7zgfiJcpqVCWUgoQ0TcSNW1xNjvbBRfa3LcURoAufIzPywQitWeS4VVWI7EG8naL4Q5biKPzeGoPXUADPnafLBmc4h+QrrpPOQ0XAIA0g/Aziik7PVoIiIFiL3DXmd5HX+MX0QBERpnyHmdrGcI/Z/h66SzmGbmVASDfdiN7zt64YZ+i60yUBLRGmRf0nY41ftWZcIeFey3KahqnTVdqiiCQqsx0QJtKwce5n2S11BVqVGsAqoE5QokiTMkkkkm2+GGQXVlqdBXKGmgVAY5igsCYkG3TCT2Z4u7V1XnJdwG1MZBjmBE9hBHTB1TJbN+ltfhjLKEjSVIDDpI+8xgP2eDqG1UmmSJ0ExHSYuJ7Y3NUhgdQBPQ/bAFYkDVJK9+3ke2DF53MLaQqliQjCby1hteZ2EYHofh9UaHcEhkDqCkgw0Cdp21DpgzMcRVJlC0ggna0dPScKaGWUPTrITonmQmSrEGJPa23mMXqa1xky6O43malOAr1F1A+6QsQRa1uv3wbkM8atJmYmacCTuVKk/9UEH4HFefyn4iEFjYz2A975i2O/wjU0REWS0uTMCZ0wTtAEfPFvQueP+uxmFP6vr/bEwPQ9n4UBqwB6gJIHx1Xx7i/ZjJ9nFJnZZII82t8px6ImWMjsP5xzVrT1wJUd55dOnqTIPy64dZEZuoKjoWAhTby/wYQ5GsdI3cgX0gtHy++G1IEsqzEkffGbzWbLE6Cy83KqwFRekAyNQ8xfB7b4zWyQtSoGq/vEaoNoHQXuDtPnjNHjtTxho8Jh1Yg6p6aep7QeuGeWydSplHc1CWqKW0QADpIiep2nCv2WyEuarbJGkd2MzP+37nyxqtcZJLp3+PlQjL7xgrIYGT/fHmS4Qq1WqkyVMKBt5HuTf6Y84jlQ8mnaoBKkWBIvB/nC/I8TLWJ8/PzHnGM7jO34N65JlVYHzBjp6Wwuq8HL1NbzFusqAOkASRhktURyifp98WLWgA9z3nbf0xYzqynXVBCx5m1/WMeCv2/z+MD5lNclI1i0TvbY+fnhMuf1ER39Nt5w3kj7LMSea19z8z/nlhPw8Fmc1VIZHKgNsADGod53ntGCBniQQFLEAxpBJ2tYYGytPMEkvRcAnqP2mRgqMEoAskbhwfI4zVJfzWLfpMEG8xuTfvjZcIyzFwzKVVYN7SRsAD0wh4xw8BGdTzNWZhG0GbT2gD44e8a48s1XV4lElb+eAcnSq11ZUAJ1DmJhVM973joL4V8Or/iKoooeYyWO+lV95j6feMbzKUlpIqpZVHKOpPVj5nBOxQVD2bpgAVWNVutyqT5AGT8ThulFaa6V0pT3sAoF/v54pFdRvcnt+3bC/i2YK0SZYkMI1D1IjykDGoJNrvP5oeGBRKMwIBSQDtywp3E9sKuD0Kpl9ekNBKPqIJAiCOg9OuF2TR6gq1LflrLEib7KPUybdpxt+G0KaIrRcqDzXi0mJ2xe/Tpy/WYzfFfZIZg+JSZqVWLkLqRu0zBt0Mzgv2b4HUTK5qnmxGqoNLTqBGmOSL7naJucaDMZj54T+0WdZaHKYgyfkb4sjE3VvDeIUFAp1K01EChgZ3O2w6x5YV5r2p/M06VaDBglQNovcyJIO222FXA21HW11EzYX3AE+cYEev4eaqO41hCGFgCQDqUG19/jGC8vp3n4pt3+nfEapVkqgEaiFZSI5j7pE7gmBPpgylw80DVzFT/iM8d4LzJJ9LD1wblM8Kya3QqhIYa/IhlZRG0xEb4JDrVBgq6N7wIt8QbjywyOO2F9LPA/58cWUHczoUkTfaPmY/fFf/oaK2oFiN/DJ/wDluR5fXFrZsKIgLFgv9sZ/rJbxbg7mm5WGAXUFNzO2mdjaYPpicD4Qy0KpqCC4CqGtBAkMO3NA+eHWWzardtukCb/tjulxLL10KiqBO0bypub8p9JxrOm/K5hFwOq3huW3YgDvAufqY+GHIUsmmwIus9+1uhwu/CPR3AKCwdbj49VJ8++D6NZZmbjeI69MZjNCfh8x/Q3wKEfMtfHuD21dIjpdv2OJhASgUgSrduYnFrKh6fXCrx5PLJwVQpEHmbU3RVmPid2+mCJetBdSssyrBh12MxhBn+E6c0aLEhdeoEC5UGYH2nGryiwQ1QhVHQmL9AegvjzMUkq1aTallW1CGEkAfbb5Y1jXDleN1dlninsFULpVZ2ERHywoy9PQahtBdTY72PTof4wWqwIn54S5vMk+GikA1H7TYC/3JwWiGIzV+/8Am+M3xOv4Nef0sNY8tRhr+R++CeI8VNFgtMIY95m5ukjpv32jC+rxOnUZVrMI03AWxBNwLWPp0GM8uLU4nVDMMy6h7v8AVML8zY4uNaBNo2kEMJ7Eg2PljL5nNMR+XUmmDIWx0xuAGFh8B9cNPZ3PJWSqmiPyyW82SXU/SPjhxu/j/XyOspVLGFE+Q/nphsOD0m5qg1Md4JX7EThDwioUk2E3OGiZ8HffsDh45jjTVFWmsUwFG8KI+JO5OBKtSZ+mOPxYI/zY/HANSvf6/PDQZZrOkIRMmInuThL7RZ3Tl5t74HpAMfaMd/iAwuYvbr8sc5rI1nA0U1ImR4hCi20SJnsYxm3TCv2P4WtCm9QiKlXdjabzsdhJ+mNLTKne/wBv74Go8POnnfm6qBMHsCTf1jBRyaiILH4j+MM1LvxYGwgR0H8Y8z2V8XLPPWCnw/Y4poUkDDVLdIJ/jBuazg09gLf4MIhB7OEDLshG9QlvOwQfQRgmvxAayqn+Nr44/DNssKNyZ6kk/HfA1LgoUs3iuSxmAFj/AMD1xntu3bpjRRm/V69cd8Q4cXo1RLH8va2422E98KqvF1o2Vix1RqI1AjYxpNr2npGHdHOl6IIi4uQbT5Em37XxpZZ2z/BeFrUytIB3RjJmAROoi4ME7d8ccZ9m4q0W1KyBFWtYjXDNMQeXlaJ8hhtmCKQpoOXTTFvi2KlrFgFJkkyPLb/zjORrzs5XlCxUai5ywHiKnNTBuSDzKROxIAMd8V+z+cP4sVBCrUlGUbGAQu/UEYIz2UrDNCoiSngohIKghlBBkEjsDI74Z5LhDLV1VCq1IbQALamXdvn9cammc542UbVrXv8A4MB8Sy4qAxuByn06Hyx2mXciDpBAuC0H6Wx0lB1swv0gg/K+C1yjJ5nOM2WWopsWcH1WDH2w34NwtI1OdWsCBt56rX9L98F8R4UEyLrHOXaoAOhciRfymcUsxTQDA1IDA6dCPoPni+nTy/XDVGKwF2iBc/vvj2pRQxYI3cCBOwtgBMzO+3l9Md/iZ94WGx6j4/ziuObytRZWIKtI/pmPhiYY5ficKAe3bExdIPluHJTFzrb0gf3xctQdIHoIwBWzQ3mZxUc4e+LQXe0+eC1GVWYMpgCLAQCT5m8/LC/gtFqzRqqNCzcyYB/kjDn2l4YzZX8SwhgQPMobAn4/SMV+xFULTquPfOmfJOn1N/hjVdpnjq9s14YCsrDyaZ+uDeG8FSrorOWgGVUGJG0m30t9cWZ8rUUq15G9pHUEHpe+F/D+LleU208pHYj/AAYxMl7c2b4twnws54NQgLb8wjoxBDW3sdvI42+b9k8rUABpKCAAHTlaAIBkWY+ZBwg9sCMytOrMMkobe8LMvW0X+eHXBOJr4SqWYlbSd7emNNcueyMJxHgFXLZg0QWqLWbVROnf+qTNiNo7QcaX/wDzvgzKHq1LeIGCDyb9TdgbW9cPqypUNOYPh1BUTyIBH2JxZwptK6THLy2vAW25xTjPZ/68vDwYOjxBkcowdGUxzqwBg2NxsehwwXMjsD6A4b572SQ1mrDNV1DG9MsHHopcMQDe2Cctw+gv/L1mPeclvlNgfhjPi56RU6wFwDPaTitHeowRRdtpPbc+mHtX2cpMp0l0bowYsB/0tvilOFNSBWmC0+8wI1Hygmw8hiQjK00p+4C77Fj+w2A88GeITc79ewnuf2wnqZoKNMspA92L/KMD8dzKU2RXBIVIADfqYAkkd5J+QxqHjNp7QdWBYMpi5vBA+OOPHFoIv2NsYXK1XdhzNLEDTaO0Aec33xoaeYYCGbX2P94E9MGtcuHidzIBscD5t9lNpM79Fg4BXNiD/kYqzXEJpuSfdBg/D+8fDBaw7GbLX7/4MXpUmxwjyGcG2GtFNZCiZYwLxghcZrJLUqJTDaZlnE/8tLtHQEgEWwn4hn1qVQCIpKYCL0UGIXzv1xqeGcHYZxiTqpiiyz/vBHwi3zwhyXDtOaanU90Ata0hTAEja7fTG/UdpZ9/CzhmbUoabsGUx4Yg+IgtI6yLT0H3w9yICgTv3xTnaKtcBQQOUgdO3pgXhBapW0EwFEvbYA2HxkR8cZ3tyvZ9TMwBeT0j/Bi/PNLmCJiAfr+0YFrtHKtvLa+OoDW2nY+eNsPa9LXcWf72++FviTF5I2PXDWkdI5yBHWf5woz1akSagYqDeNBmTvaZAn98FOLcxnC2lSd5n0jCX2hzSjwQTeGj0JW/0wbUkxsR/WDKm2x/pPrjG+0GeAzOlv0onzuf3xm241mHtLOHrfzGCqebnrhFlMwIlflP+RgoODt/f5fuMZWHPjkbY8wkfOspgQf89cTF2sNGq3wZwWh49YKfdUam9No+J/fGXzGccMy6TqBgz0/nGi9hK5SnVqG7NUCg9NKgH43b7YePsVqvaynrytWmo1ErsIsZEb7RGMZ7FI9Mlm9xhp9IMbfD6Y0vEOIflNeST/lsIsnmwjMpEAnaO/2x1vtTlksO80R2t2xlOKEJXDfpcf8Actp+RHyw/wBY6Ex59oxk/adoZHGykgj12P0xz5CLcxmdfWY6fzjheIaWEWMXA8sJqmdOBKmYB3IB+p8sELa5PjEOsmBqHX0/nGirPpcQRzb/AGAx8wylVjsRpH19P5x9CB1hf90H4i+NSimb1dQAOJqECMUuVG5k/wCHEFafIYQKRjte3XBDNPUT0PwwuNa0TinMZ+AAN5xahHEcmtQc0q0WqLf5/wBQxlfbDKEGm7XmmskbSo0tA6bfXGnTOAxMg7DznYRgj2i4SKlBEJhgSSdxLC8/T5YvbfDl48nznJqyQxIJIlSDsCd/X7YZLmTG8YR53MGilIlW0Maiq0WJWoQQD8RvG+BqvF7Tjnjp+bleXO6f+MTM4X8Y4kNIpg3MTfoO/r2ww9lvZ6pnFNas9SjREaNI5qsz7pNgo7wZm2N5wvgWWyo/JpKG61G56h/6jcDyEDGpxcdYHhVFoHI5J7Ix/bG34Fw4rzMDrIgCNp+xwwrZk9z88ejNx641OOLRdGkEU35mMt+wHlhNm6axVqEcygqD/vYW/wC3EzefM264E4rWAohBY1H1N/tX+/2xq3oA1qzN8H8GWFLndzuP6V2H3OEb1ItIFr/ATh9lhFNR2FvljnGqj1JJgEyRt0g9cEuNIUzM/Tr8euBaPaeuO62YkqBcDrsBPfvjQe5rJ06tnXURYMCQL3Hl23HQYyftFwnw6rL7wnWpPW0A7wCNjGNdlAVazagTse+F/tMpdVsNQYRe+4B9YF48sLXC95SrhGY1SmmCabdfeKgsD62x82z3EfFzL1ejHY9gIH2x9Lyiij4mYIJSjTYnpJjSAp2m+Ply0jVqMaSM2ppAjaT1IsN8C5e16cUNJ+S69RhnT48rC4YHuBOKMv7I5ht9C+rgn/tnB9D2MYb11B8kJ/8AkMZsglE0OIoVG30x5jyn7LECNVNvMoZP/diYz0Wl9reGroNdYBUS46EencYB4PxUCgoXvJ9dj9se4mNUDDm9VzgelmQCZN5+1sTExB1W4jeBa22M17T5olR6iTP7fHExMSZyvVZSATuMRHkDa5x7iY0TLLVdsb7hnECUTzH1EA4mJjMVEPWNyo3MtPlihc6dvniYmKh4/EhHX5Y9yOcas/h00LN6gf8A9HExMBa3g3CjSIeqwNToq7L6k+8fpi7iDSY+OPMTHWemSDP8DpVqdAVByJqMCRJLA9Libz3wHw32HoJU8ViagBlEYDSDMgn+uOxt64mJgztNb4na52+WBcxUkmNhiYmFBi+ORBMXv1nExMCdrkJYnfzxnPaPPxmGQ/pCj/tDH74mJjPL0oR5fPq1ZKUElyQSfIFv2xsa1caPkMTExQuUrd+0/wDjFIcwCu5uZxMTEl1DMEW3EWPn5/HBPDh4rwdkW585H84mJiiNEyyFGSAEYFSItEeh+2PnlI6JXbTaBtYx2viYmLmoKpuYx2ag63x5iYwXU4mJiYk//9k="/>
          <p:cNvSpPr>
            <a:spLocks noChangeAspect="1" noChangeArrowheads="1"/>
          </p:cNvSpPr>
          <p:nvPr/>
        </p:nvSpPr>
        <p:spPr bwMode="auto">
          <a:xfrm>
            <a:off x="155575" y="-1211263"/>
            <a:ext cx="3810000" cy="25336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4" name="AutoShape 10" descr="data:image/jpeg;base64,/9j/4AAQSkZJRgABAQAAAQABAAD/2wCEAAkGBxQTEhUUExQWFhUXGCIaGBcYGBwaGxweGhkfGxogGhwcHCggGB0lIBsbITEhJSkrLi4uHB82ODMsNygtLiwBCgoKDg0OGxAQGywkHyQsLCwsLCwsLCwsLCwsLCwsLCwsLCwsLCwsLCwsLCwsLCwsLCwsLCwsLCwsLCwsLCwsLP/AABEIALcBEwMBIgACEQEDEQH/xAAbAAACAwEBAQAAAAAAAAAAAAAEBQADBgIBB//EAEEQAAIBAgQEAwYFAwIFAwUBAAECEQMhAAQSMQUiQVETYXEGMoGRobEUI0LB0VLh8GJyM0OCovEVksIWNGNzsgf/xAAYAQEBAQEBAAAAAAAAAAAAAAABAAIDBP/EACIRAQEBAAICAgMBAQEAAAAAAAABEQIhEjFBUQMicWETMv/aAAwDAQACEQMRAD8A2OS9kkWnU0VKihtLy3vFZ2j9AO/e+B//AKcbTIqyGqMS7UzqOpQQFX9IawncRjVOxZZBMtlpHqP/ADj0k6gbwWpn4MhU/WMcrw41raylf2fqqWiosKNRF+sG7bKt4gdFOBhwjNDROgxcQerGFMdzffzxqhVbQ17+Gp+Phn96eJm6n+ojeL/0scX/AD4/C1ieK18xl6b1ChhBuDq3MA+UmWPw3wLkuMValY0/FNgDpCLLAidQJBt8cNfbHOxTNMLUqGtCBUBcgmb6QOaI2wH7P8ECIuYioHRApYMyq2nljQRtb3fSRikvwuhjOn6xX8yWMfSMVZdaRJK6mDGeYkx6T0w74jlEamUrVlpg9gWIuL3gCNj6YQ5WgGYCkavh9KjhbxvpVR17kjGs5Do84dwnxDyqB8APrgvO8EKIzsOVb+8I+Wm/zxOGcVWgCLvF5O8HqIG3T+MdZ32jLIab07VOXWoYi4Bvbl63uLXOGS52uvgup6Zg2+Xl2OGVHLoQDtJAi89u2E+XRCZ1MwkAaWWbjeD8Ouxwdla4VVLVASpmGGkSDKzDGJ6TjM8jZDWnlqZJAJJG40G2OsjRAXZ2Opt7fqMfIQMc5LOgVqjwJYKGGoQNM3A0+u53GCMrxhYH5VUAyRyDvv728nbyxrKOleQza1V100JAtJi/+W+eLs3qKx4awY1SRBH6p+3xwF7MslCjodhJMg6WWZEXkW2w0qcSoxPiJGkncdI8/MfPBlSqgKkbKBePhNvtiNQeTOiDvaSNxI+U4YyDsZubi/f/AMYmnqST6x3xYmN4rmK1B6FJWEuJRrxAIkMBub74P4VSNSvq1tHgiJJP/MqAg3vHQ4E9sf8A7nJ9NIafIHSPvA+Jw19mzcf/AKhf1qVMGdn4H/hjK8x3Pfa/n6Y9fLgKbkHVAPx8/jg0Db44rrZdWXSwBEzB8jI+ow+MGqmygmJJxKOXEEyTcx6fLBUXx4gt88XjFocoAlxNvje2F+VpL+azKSNegTJkU0g/DVrw3qMFQk7ASfQXOAcvSYZdQSAxgv1ux1OB8yJw+MSjhQUCouiNFSNpnUiOT82OB/ZlBFUQPfPT/wDJUXr/ALcHcFM+M0yDWYC0RoAp373Q39MccGpxUreZP1rVT++LEN0cwt9sdVLSYMdcWgX+GPamx9MILKiWpLFjU1GP9Clh9QuCc08p8ROJSE1B/oT6uf4X6nF9ccpwfCLcsPzAfOPpjqq06gbm5B9OnywyVBjmuvK3ofth+ECoU4Vf9o+2JgxKdse4z4nazGQzkrSgSUV6b362i4tECd8e03qEKDKgU1lo2KNZoJkzG3pixh4YCJoBeBGmzQO2wmmIA2tgXMZw0/EZtweRu6ssqCALFbiN9sakLnM5WqHVfEQCDr1bgLqPKJhzzlem+LKOQVWOvXUkAgtARV31NEX8t/IYFrZ+n4hU02J0CoIUHTqgOQDfrJHYHAvtLnAjMpqCouljpRxqDagSSRF+kGbdr4ciPqlQUoK6BcJNlGi538iY+WFnEOOrSMlwxWYUSALD32iASpmd7DvjO8X9qKhcKkAMUNLSumYJkM594EGT++BOC09Zq+IByjk8NgdOltLA/paVK6TIJFgN8WjNM1FXMnVmGKU1EinBEi7G+8fNr4bPSVFYIJ0dI5SJjYCI8vIbYWV8w9QEJE6jqUypUsWube5aT314upZgy2tmQIWHLEwFAiDYD/VvbEsEPEmDuiySpmCegAgDrtN+mJSzS3kkC3KYvIBG0xa0+nngatnmRuZdZ0gGGAADhRt1k9epx7VqAOjpqAqA6REgNpG6zAstz2MYlj1ciPE1UjpphndysnUwUCDPSDsImB2x4maKKpr6BMyRJTTMDp279jtfFYzAdiC2h3EiCYUqQKi6f17NFu++JSKVDFIsFKhl3kMEKKSD3kESOh74Gv6ZAAEnl2Ct+Z7umYgTEAsT0MnHuSzCgBWZzeVn3oJm5AA5Swg9fPC2g/iOwBBBs5jaI5lBEXYRG1jgKtxgoxGpVVatiA0aSxV9I/qjl0kwJO0YljQpxAjVAi5KkSwsT70W7C2Ks7m00y6AgiBEDc/pMyzbH5DriNmKaBSsQAdIXm5j7t1uBuCfvhdnc5BpkIC0ICpJgcpOpRsSJBn/AEk74hDYBUU/lneTDCTAVoge8eYmP3GCDmAsAOynw5AZmmDNzBidvT4YUcOoc1wRUVAWJE6mbnVQIALBYFjN9jgpOIagHcFSyQsrbW5iDIkExpNus4kYfjWGp9RMDTcizLOoyQZN+ljBxVk84y5uqggaKNJSAFAYs9aIvHQtAwj4pxZWNIyymQz6SAIaQRLQAwEsSNgBgyjXpeM5K/lVgqjQbMEDh4gWguIv+o4jZ00tPi7aXJCki4AkW/Te4OOqnGSqA6QWtKhjvMGZWw3wmyuZJCVTK07k2H9SolgLWvftvgqnWB5CJZRZ2AClmYMRbt+xws4Z5jjARQzKwDEBZKDVJi3Nbvi7/wBSUA6gywJMqTA3uVkYzeaqAyzrUUNpkgSuldTBoP3F7DBx0AItRlYtJ1Ee+yxpEXNt/lgWC+K8TptRKhhL6EgmCBUdVNulmnBtXPIVOlg0ECx2n+18ZyvnStPK6g51VCwFgfy6FRhJ/SZAN8V5fJ8tRmUancgFyrOkrAJIHM3SAbW3jEcaXhzAGqmxVy3qKnODt31D/pOKMhXAqn/W1QA+aEGPW7fI4zXFNaANLGaemrpLSEMHUW1QsSto/U52wblab+GOaqlVHBRWCsGdgXIXl1RDshJgAz0GIY1msT8sevtjH8X4+ypqpvJsp/LIKFm0gVAGOlpBF164KzHEahJh6OlwoB8QqBPS6xrcmBfzxJoMpcFv6jI9BYfMCfji2tt8cJW4qKb6aihf6V8Sn03iWWw/fHuR44KuoilU0h4UhC8gRflnEjzHFf3ThfW41SUEtrEdDSqA/CVx43FqLgBa1IzH/MWfvitRkuJhC/tXQUlSxkW6dLd8TCiri1ZXp0mFTRmUUlAeUkhNgmq/cYreqyIUpr4oardn3C1DfUegEkCbRhCHyz0dVlFKsDTImWKppdVG2nWpMdB2wr4hxBVY1GladZYPOCZEaTEbSGMHFp/wVn+IBq6WXlTSpYhburAy2wHMQLi4Bwu8RjmWyyKqHQHYMwVSGgypQGWOoWPpgZuHtmClamtOqiz4lBaxljfbVYG86ZAt54K4VkguZWrSCGogEhlAVEY3emDKh4tMRO0ScBkM6aHL0GqJSd5LIyAyF0ag4uSREGO8dNsGjLU/DIpkhQ1NgxJhl1BhtcLzER3wM3GQhqBbBaoL6gQFDsTLd/747zCENXYuFCUqbpC7oSdU9WgrtiLjNVhXqBRKVGVgymJ0qSyz1aSu3nhpRprVRhViG1XgAGR0J84j0wp4ZSmhTIAlCdM1LAFw1+wmBE/KMDVOMVKbaqjB6LgEBd4CSVAIiTe8wd8Qs+hjVB4h1F1dQjGkp95dWlVYkXQNLeWCTXtVoszsdXK5OqTULBY6LB5YHngKtxFw1epogOqCnqXTyMsjU4BM87W6Ez6XZnMuoXSkKVEsSCABUBJsQTBJ6dCfWNejOU8vpowNQggtuYElrCFAE28seB1WC4ZqZh1RV2YhiFsToAmw7kdsMsvkkINSotM1KispfSNWggiCxMgR0BGE6v4DaYB5ruVncNzDqSSu5mJgYhBlWqSVSmrqWUVdV+ZQ41CQZsHLFe5xxXKir4UahWJeSSyKEIB8olT8SMdvlDWQMtQhwzBSYYe6RpcAxGqCQdsK8jmVpCtKE0QW1swIACmwW8aRMWjqeuJQ0yWTVSFZWIDtoPMVgAQWBPmR8AcDvnqVFKrO1MrzqpUkm+qAw/q1NFtxGPaAqUjSVgxStVMHVJUEahI9ATvbA+Z4MrHwmvQjWdURJiNJHNMnbsN72KZm9rKHFnqLqozWp1aZ/LWAB4ekFtJvrBOwIsfIYHXixpoyuylyrMS1oXTpjzjUTbHeYylOlQC5emNKvJCsZLMN5JJmywPIY4zeTYKaSmF0AUVMMIIHilj5kmYvc4mr430cZ7MUTQY1UVqVICKZi4FMhoQxqgNvHfti2owY5e8/mLKEgHQ66TYQCFkHYWGFWZzigkFINw1Qkrtcarywn7nBtClp8E12JcK8FjeXAEiNwOnbEx6e/iwEak7ONKhnJgIQzHSlrzA06hA+WO0zNNpWqQEqMttU7kFlMb6SGWe2FmTpmq0OXdVhQSqgsKbnWdQ6EseW3XFmcVTWcIp1sykKeULKPrK6TfUZM2ifLEchsWFSmh1Msgg3sRUBUb9IYHyjEqJ4SV6jEMaasadhBCBSQCBZiAPl64D/AAzOrowYMyhWJiJCi69wYA+eKfGalVUaj4ZSPDVtKjSDrY2hoAFvPCv8NszRq1abNTQmpK1FRwDpIUK6BWs2pTUF+rYB4l7QJVzKrTcIdOoO7Kqhgt5H6WI1AgiQZx5k2pvQeiupddi7GHksG5hJBkEdrHGVz4rrm8uqpqYkMVsSqoVDajNgsm87zjPKtfj47a2meq1KqVDT911CvUiAwUSUp6v0ksJbYiwm8cUuLMtEaqhAU6fFILSBBBmLkpF+84GesapakzFGbnK6pYKGkJaQTpsSDuNsD5Sg9UaXfQi1BE3JVTzzBgg3Fwb+mFjr5Ps5m8vzGroZoTdZLDUQLC5uwj4Y7GfDr4dIIhBOnkACvcAwNt5+OM2rUtLV6ZqVgXCjUYvrsF5REEDuMFZfiq0jWNUin4lUKCeZmhQYhRsusXjFF4/R3w3iPiJVV6apVFInS91gltMzsWMSMUhVytOklJyk1JrVFCmCQrsBqkqsA+mrA9QUqgqKyyKiqDNjyzBB6EajinJP4y16asNMlQQGA0lBTuTInSI+uHU11LNOaiEOBR5i2o3t7pB9TthbnM/UqNXRCqpTRdWqkH33Kw3MNMmNxG2M9WziM71aI1MoFOmGAgMTB0yYb+2CcpxV2C0tWvxFJqusLpABT9Np8sSxnKmQYklTlmWbEq6yBYW02tiY3tHN6FCqigKIACmwFhiYND55n8wUpOUVauZIGpG0hBrUBlUmxYbkmLzi7O5Yfily7laaO0IaSSOeKgUEWvJBj1GKuL0ctlSPxatWc1eQAtoKqFV9ShgAx1Azftirg9WnXfSoY6FKhVNkaSNRgwjaYUTexxWtyfJnnUNBoc0xTYSkcjLpEXEERC+9PrhplUimjJEugYT2IkKfIThK3s+Rl6Ks61KqBgRfQVZp0SfKRO1zhvnM4GbVBU7lSIMdcTFz4K6haopNMeHX1hGgWYI1p8gTM+WGXE886VKVqdRHJptE6gCpmOkXYzi3N8PIqhkYqgBBQGAZadU9/vbCylSek9Wo5/KW6s8sebcCJJsNhhM7F0OGLWptTpMU8M2IkjVHX4HfcTgvMUBoZakkmlosO6wwB3WfhOFmac1EanRYhhzhUJUE2MvABIMRJ7Ya5eqUpp413VRqMxte569sQJeHVjmUrI5Kq6QAYnShAsNxcxM4IzlWmzGi4YjTqAUTABGmTNvSOmK0qN41anRpKNRDMzGLtLgD/TDGAMeeATmvDcD/AIQ1OhMhVOzMfMx02wNXuvcvRdvccrNSfdDArI1XtBiY7W3xXxWkUNaB4pqRoSWjSJ5RBHP2M9tpwbxNkADSUSnYAAmxGkADr/Y4Eyma96rVYBUYIsSdTMJvAsBY3xKfarLUUplH1FhrgqrXV3CKuuO0GRsWnF2czarUZSlnjUhGoGBYgbEwoPngDKVwuihoAZdNXWTZiGlmMD3YNvTBVatQqVgXVg4B0sGK2uDYNexPTrgqs7Nfxyvp6sRIEXFoMDpYxhRU4c34irqiGAqLquI1C1u1x8B3wZkcitMln98AjVP9RBME9PP1xM9mwwaCNQpsFE/EX9QL+eFmXPQT8U+tEblIcuWHIsD3gSB/TFzeSMV1Hp0QKRALAkq6tPKeYEkA6idiPLB1WouYomiHHiBS0L5CQJi8wfnhXmK/g+G5EItA1NOlZUrEGdzzGLnqcTc7G52o7UqLDQ+vTKxzDlk36RBuNsdpkmSpS1OBTCkvr97WdPu9CDLekY7ymfpsshVBNrCLEf3xdVqTSc6TU0qTLCbgT2jAxbfRenF+Z0RSQHOwZru8sSZPLLdhEHBlQFa1FFYDVLu+kFuQAQAdvfwBwuuTTNaxLkIWVQDEyoYgCRzEYa0EPiByaasFKyLxJBJnrsBia5dV5xBg1eiHNgTAuJleUjbriziYUISI1kGmsiQTUImQP9uFlRNNalRqhiyy9M6gdRMkCY92d/THnGuJeHopsi85DAltOmCQCrDqD674VJ3DGjmaYZqdxUmRHWwBkdrH0wPmaxWtSYqJ8JtbAXJENpnobTB7YHV0bMNUUsXUlXJClSCu1r7iZsd+hx3mcyWNSxYB0WVERq9/reFNzPXBRna2nnUZRmG1JoVlBUFmOqJhgOURbvc7b44q1GqvRNHSKRQ3bblaIgbbj67xiulnKdY1aSSiyTUgLtIDaRPKSRvFpnFnD2bxHpqFFKlpXSYgkyRHWTub4T67D5aoRQpomouahQqnIFdSdSkAbTecG8ZFPw6b1NWqlUFSUAYwq6SDsDMC+Pc1mfAVn0lm1h4iADtP1MmcAh3rtRAimKmpnhi0RDW2gxNsSltumdHNoTuSwAPMZIkT27eeBciEeq1YMfD0woAKwxbmPYiwPa+L8rlwNVpaozEnt2ny0kT5zhaatSk1Ki5XSaOvXcTp3C33tt2xL+GtbLnwtSE2d3AA5oboPOQPhOK9fgU0DiPE302bXA69DBFvXAuW4/CM/hOQsgFSIPaARy/M44z/ABum65clC/5gZVBg6hKdiGMMbeQxVZy9DczRzGo6KjhbQPhiYLp5gkC0eRN/pbHuDWfIg/EjM1A7LHg1NaVLyCVGoESQZHT98Nq3EqdNRTGnVpnTMMx2LGdySRJmcBVMqymoaMaWYMoYEbCGvEQbHAK8HfWlRiup51LOoI2owR3BkGOk+WLWuq69nvaEV8waNZDqALaVtsRY9Yj02w/zeXVtuX42iet7j64y3As9W/MMFtbBZ08zXn5D4AY1eXyUXrVFn+lTPzO59BhHOSXopbjVZ8w6wwVSV0CnqJIPeLT5nFhzaZvLlv8AhihUUtPNy6mMdLwI+OK63HEp5t/BVj4gClVYi6cq2i53k4BbOtRqDL0hZ2JqBkEsXg9D0BIthbzvRGTzqRUTLzRdpbxCVJqHTuSBAHQdrYY+zOYerQ1VPe1QpNyQAN/jgDh3s94NcLVAakFZUg76XlNXa0W67Yb5alCaNMBRYA3HyOAc89Qu4qreJSMwjmKj7xA5R5TcYS1vEdXQuC8gqgMgEMASbRN5Ak7eeHL5oVZpsSCWYQDMwxHNIgCADAvtfCf8O9Ss6OZKVUGuAIFgBYR7t/UYFxmez/jOXL0WXmLUlDatJ5tJC27kybY4z9CcvSbwgWR1ZwBM6+Uza8AC/wDpxTxHihQhGYglrKOYmfoAJm+HOcZVpFUUqOs3Nr8xk3ws7ZhDx2otGqWfVz6UBgaUUCTY+9czAjAuX4VVenUbSFcA+EZs4bTLgXAlJI7Yu9o/DqKWckgxyg7sLgzuOxjfDXhNRmpK5UKCJWCZEEjrsO2A3/zKYZmqtRC0wl9UWjvjIeGNLM5arTNwBKtBFwSfdG2x6dMOeKVaa02ke8ICgxJ+AMfLFNPNCnRup0abKSCW6EfpB+mFSdPMii1ay1kVacUisCY1e7eP6VOD+IU6CFUchl8Mo5I3VrMCBsuF2UUKq+GrimBuYmZube8IgW2jF+cyLVQs8om7N2O8Abn1waL7UZmjRTk8NQQbFSQT6QbyO4w14ZmWY8wIRV6giTtEED1wBmc9Ry9SQpZ2iWkFgItAJsPTvi2pno06gwJ2UjmNie9hYmScXoZXuS/JQJpJQkknpebdzYAYSVayeLUKqQKYu4LEjVyzGrTEbSO2CeIt41RVDAIGglWuhW5Lg/EW8sVPnaT1XRNS66ZpEMbORJVm3I6gdbDa2J0k+1XC80KaJUTmvoOoRpdzLGxtIIHrOGPipmtLCVajUkiAwIKlSGA/SfnYYDy9NKSLlzDipBKn9RMH+ABg/gVHQjMIV6zF9PUCTCgb2mfj5YvYt+YAzGVq0/GOkwtSbXEMu4G8AgjFnFOIBEohVAVq2tpmSuiGiDM9h3jBvFs2EUsSZm0C5MHzxjnztSq66F1FJgKs6dXexkW64xbNdPx8Lz/a+m14XkMuC1WmTz7yTFupBuJsd4wSyIHeoASH0iNxySAY7nqfIYW8K4iaiw6FKq2ZGBX0IB2HSOhB6YKzFMVFKCRPWLT5jtjcrly42XKTpmqoZladTVPDCsSUgRfTIEHV9Bg3KcRUDQiHTRUhH1E7iDIIvawuTingOSYga5BXMFhIGwA1DtpJFseDJsgdaZWC7CWJ2IEbfEW7Yta5Z6HU6xKw8p3AN435jjo8Xp+G4Q6tAnTftffe2+OcqSogGTHQRJj1nC7g9PXNVgs8wBEDUSDIIA2k9bzijE7J61SqrIihodJWnJKkN1Mb+mNdmeH09AFMBSunQyydJAgi5uLm/XHWSyCJTQNJfwwC/UbW8gIi2PYZTsR5zb4HbC1y576AZ7MNTqMljBsZ6bjp2xMeZvhup2bUlzJlRMm56YmM4x4xUM7V8Q6641MNQp6QdA2gvAGrrAJxKlZ3lVmZiFDFpF7ADoBcmBHXAud4exywqTJIBvuD5HqCLRi2pTcUtTWpsELNeJK6DrE7jSL7Qww3t0zs3yVXxG5Kb07ANqAXbyn64vzOUG2skm1o622/vhR7PZkzUpt7tIADTa82+EDDqnmo2Uff64djnymUgbJNRz1M2ZnpM6qTpBabz2sCfjgzjlBlanWplfGCnmAnTY3E2kKSJjHdXOiTUf3oifKTYeXXEr0hVQksQp5RHW41X+nzwa15dx5wXOVMxRljdTp1sY29MNYixafOPrvgDO1KWXRbsqhRyoNUSbmN7nrOKmzmpSyNIHcFT6/4cOs11TyKJXqkNKuSyHbSRvfzuD8ML8lnKak0lDMJ1FwwJYkzcRNoBGO0zW5EQt2kwBNzf5454Dw+nrqHxVZZ5ArAysb9+gwa1PV1R7R8Meo616YaoFKmogPNANyoMAyAJ88M/wARUgMqsQwkeYPlg81Ao0qI6kwfv+2Eubz2hysmIEen9sFV5WzL8Os7wzVQpgqQ7VdTSYIW/XoABYeZwXlKtQCF7A6B2IkT8MA5bNDUtSswShddRJGpjywO2++HOWZBVOjS9NwApW+jSANJ6gEAQTvhk2C25hfUyjNRosUM+MJXrB96ewBgYo47l3NGmWXTpqeH3nUR2J62+ONLmHLLDGJ79AMUZ1wwUDZTN/QmfWYwicrMZnilB1daxVjTQQQvvIIj4CcaPL5tHpgzOk3nefeHxgg4CLD9TT5CwPriFKbTyqLzYb+Z6npg1W6Fz+VX8VRqG6uD/wC5BI+0/DBZYuWQSS4IHcE/t3wv4nxNxURKY0lRbaI03971InDDh+bpJ+WtVC5EkgEWHSTaB8MTV3IA4NkNRbVqBAY2N5kLeesEntvgsZSmj6ivPFmO56T9cH5qQdQUQYBP8+WBc6NaRTKhxdZmJ6gkbDALytdPQ2aEBEweo9D0wk4rmRTq1C4LFYCoBJOm4iAT16dTh9k0Iu7CB+kXJ/YYD45liUdgzB3OohTFvdO15iPrjR4XtiOK+1LVjDJo0SumTPNvMgQQB2wTwNpy9QqSAaul7SY0rpUet8HngaZ2mjVHZDTsHQA6lYAwdXbp/uwfmOE06eTNPLhiKba2Y3Z2ggkx2AEAYxOPevTfy8PCcJC/N8UOXALnUDOkA8wCmNJB87yLHpg7hnHKNUAoZPXUIg+mMpT4BUceJWfSXXWFCmQoFtRaADGy72x5k6Qy9cU2urwQy8sgjlYzMCxEdwcXbH5OPDOq+hpWBJ3v54D4iAkEEkMbAC5IG33OKm4ggUgEGAdr7C+K+HcUVmYFiDMCRHeYaYPbfD7cMvs3ytNhBaJFwgPXpJ6nFNeqqORAEnUV7k9ceOwv5AmPQT+2EWaz+pGeqFKoBBA0sCx2VpuNt74lIPznFaoe2mI5RAIJ3MmZAjtG2H9F5jqpA5e4IFvW+EnAsklSmlR+YFjHYDYyetxhgzPIkdbgkd/XDvWq58FvElZKrKNZANrdIt9IxMaZM2CJ+8TiYWSbh1fxESUggiUPRltt0GxwZmGRKTJHKFOqRMgdPgOnljvK0DTWW99rt/p7Cett8eaQZnzEYp0beyDg2eqVKpSkKQBMgeGFFlnnIueseuNDXy4sHUT/AKe8d7Yzq5T8LmTvFRBobysYPcjbDStxQj3upwWtc/8AA3GeEM6TTqadNzqmIG8EXny6xFsA5XO2WkAzCJDa+8kyIMdTG+2HtGmagKm2saR3uNzjN8KyZ8d1qSvhjmAMGSYXSR03+mLFwksureN0mqKtUXVRoeP0wdU/In5Ybvw1iir4iKsAAAFrR12GOa9RKFMU9MqZJWTqIO5kgz2v8MV5DPCrpUkodtMz8PPFmwd2BeI5I0qIFNtdyahA0zMBbSeUR33wfwvSlJADdhqMQSZ+0YPo0gkkjVIi4AsRe2EmYSnR933m6zPLJgYrci3rDlainp8TPr0wq9oeDmoA9PU5WSKeqJMbTbreD2xdkaZYAkNBuF2JHc9QPLfDSlrj3DJ2A6eXlinY9MlnKFZRlaTKVLIoKiCA0tqMiRuN8acVUoUWKqvIokxdrgSxFyLzicWyhaplipEpZz5Fpb6kjAmfzAVGBuGUiOh/jDuNXlshbkOOVqzGSkDrpO02674Oq8RUAhjANvMTa2E2S4cUfRPI/X9U7BT2338jht+LoUahRaN+rSDBmP1SZi+M91WTeluVyBGXFRlL1InSDpVQLyRZmt2wJwavTzLsmkKwBI0MxgSB+q3XDuhV1KTJ2JCm0mPtjO8Botl6budIqPUg6bgACQB5SD9MOKZ43fZhX4dVpVqDko0VCP8AoIAOod5JsMDcbemjNUpzNQmLDkIADR63PxGKuIcXYlZB5TP+4/t6YD4dTauuYVRKUeZWJkzMafiJ/wDaMW/EXG/Z1wzMVigeowPoIawibW9e+OMy5UkqLRJA3We46j0x0lMrRotTUlCgBAMkEWkzcg7zgfiJcpqVCWUgoQ0TcSNW1xNjvbBRfa3LcURoAufIzPywQitWeS4VVWI7EG8naL4Q5biKPzeGoPXUADPnafLBmc4h+QrrpPOQ0XAIA0g/Aziik7PVoIiIFiL3DXmd5HX+MX0QBERpnyHmdrGcI/Z/h66SzmGbmVASDfdiN7zt64YZ+i60yUBLRGmRf0nY41ftWZcIeFey3KahqnTVdqiiCQqsx0QJtKwce5n2S11BVqVGsAqoE5QokiTMkkkkm2+GGQXVlqdBXKGmgVAY5igsCYkG3TCT2Z4u7V1XnJdwG1MZBjmBE9hBHTB1TJbN+ltfhjLKEjSVIDDpI+8xgP2eDqG1UmmSJ0ExHSYuJ7Y3NUhgdQBPQ/bAFYkDVJK9+3ke2DF53MLaQqliQjCby1hteZ2EYHofh9UaHcEhkDqCkgw0Cdp21DpgzMcRVJlC0ggna0dPScKaGWUPTrITonmQmSrEGJPa23mMXqa1xky6O43malOAr1F1A+6QsQRa1uv3wbkM8atJmYmacCTuVKk/9UEH4HFefyn4iEFjYz2A975i2O/wjU0REWS0uTMCZ0wTtAEfPFvQueP+uxmFP6vr/bEwPQ9n4UBqwB6gJIHx1Xx7i/ZjJ9nFJnZZII82t8px6ImWMjsP5xzVrT1wJUd55dOnqTIPy64dZEZuoKjoWAhTby/wYQ5GsdI3cgX0gtHy++G1IEsqzEkffGbzWbLE6Cy83KqwFRekAyNQ8xfB7b4zWyQtSoGq/vEaoNoHQXuDtPnjNHjtTxho8Jh1Yg6p6aep7QeuGeWydSplHc1CWqKW0QADpIiep2nCv2WyEuarbJGkd2MzP+37nyxqtcZJLp3+PlQjL7xgrIYGT/fHmS4Qq1WqkyVMKBt5HuTf6Y84jlQ8mnaoBKkWBIvB/nC/I8TLWJ8/PzHnGM7jO34N65JlVYHzBjp6Wwuq8HL1NbzFusqAOkASRhktURyifp98WLWgA9z3nbf0xYzqynXVBCx5m1/WMeCv2/z+MD5lNclI1i0TvbY+fnhMuf1ER39Nt5w3kj7LMSea19z8z/nlhPw8Fmc1VIZHKgNsADGod53ntGCBniQQFLEAxpBJ2tYYGytPMEkvRcAnqP2mRgqMEoAskbhwfI4zVJfzWLfpMEG8xuTfvjZcIyzFwzKVVYN7SRsAD0wh4xw8BGdTzNWZhG0GbT2gD44e8a48s1XV4lElb+eAcnSq11ZUAJ1DmJhVM973joL4V8Or/iKoooeYyWO+lV95j6feMbzKUlpIqpZVHKOpPVj5nBOxQVD2bpgAVWNVutyqT5AGT8ThulFaa6V0pT3sAoF/v54pFdRvcnt+3bC/i2YK0SZYkMI1D1IjykDGoJNrvP5oeGBRKMwIBSQDtywp3E9sKuD0Kpl9ekNBKPqIJAiCOg9OuF2TR6gq1LflrLEib7KPUybdpxt+G0KaIrRcqDzXi0mJ2xe/Tpy/WYzfFfZIZg+JSZqVWLkLqRu0zBt0Mzgv2b4HUTK5qnmxGqoNLTqBGmOSL7naJucaDMZj54T+0WdZaHKYgyfkb4sjE3VvDeIUFAp1K01EChgZ3O2w6x5YV5r2p/M06VaDBglQNovcyJIO222FXA21HW11EzYX3AE+cYEev4eaqO41hCGFgCQDqUG19/jGC8vp3n4pt3+nfEapVkqgEaiFZSI5j7pE7gmBPpgylw80DVzFT/iM8d4LzJJ9LD1wblM8Kya3QqhIYa/IhlZRG0xEb4JDrVBgq6N7wIt8QbjywyOO2F9LPA/58cWUHczoUkTfaPmY/fFf/oaK2oFiN/DJ/wDluR5fXFrZsKIgLFgv9sZ/rJbxbg7mm5WGAXUFNzO2mdjaYPpicD4Qy0KpqCC4CqGtBAkMO3NA+eHWWzardtukCb/tjulxLL10KiqBO0bypub8p9JxrOm/K5hFwOq3huW3YgDvAufqY+GHIUsmmwIus9+1uhwu/CPR3AKCwdbj49VJ8++D6NZZmbjeI69MZjNCfh8x/Q3wKEfMtfHuD21dIjpdv2OJhASgUgSrduYnFrKh6fXCrx5PLJwVQpEHmbU3RVmPid2+mCJetBdSssyrBh12MxhBn+E6c0aLEhdeoEC5UGYH2nGryiwQ1QhVHQmL9AegvjzMUkq1aTallW1CGEkAfbb5Y1jXDleN1dlninsFULpVZ2ERHywoy9PQahtBdTY72PTof4wWqwIn54S5vMk+GikA1H7TYC/3JwWiGIzV+/8Am+M3xOv4Nef0sNY8tRhr+R++CeI8VNFgtMIY95m5ukjpv32jC+rxOnUZVrMI03AWxBNwLWPp0GM8uLU4nVDMMy6h7v8AVML8zY4uNaBNo2kEMJ7Eg2PljL5nNMR+XUmmDIWx0xuAGFh8B9cNPZ3PJWSqmiPyyW82SXU/SPjhxu/j/XyOspVLGFE+Q/nphsOD0m5qg1Md4JX7EThDwioUk2E3OGiZ8HffsDh45jjTVFWmsUwFG8KI+JO5OBKtSZ+mOPxYI/zY/HANSvf6/PDQZZrOkIRMmInuThL7RZ3Tl5t74HpAMfaMd/iAwuYvbr8sc5rI1nA0U1ImR4hCi20SJnsYxm3TCv2P4WtCm9QiKlXdjabzsdhJ+mNLTKne/wBv74Go8POnnfm6qBMHsCTf1jBRyaiILH4j+MM1LvxYGwgR0H8Y8z2V8XLPPWCnw/Y4poUkDDVLdIJ/jBuazg09gLf4MIhB7OEDLshG9QlvOwQfQRgmvxAayqn+Nr44/DNssKNyZ6kk/HfA1LgoUs3iuSxmAFj/AMD1xntu3bpjRRm/V69cd8Q4cXo1RLH8va2422E98KqvF1o2Vix1RqI1AjYxpNr2npGHdHOl6IIi4uQbT5Em37XxpZZ2z/BeFrUytIB3RjJmAROoi4ME7d8ccZ9m4q0W1KyBFWtYjXDNMQeXlaJ8hhtmCKQpoOXTTFvi2KlrFgFJkkyPLb/zjORrzs5XlCxUai5ywHiKnNTBuSDzKROxIAMd8V+z+cP4sVBCrUlGUbGAQu/UEYIz2UrDNCoiSngohIKghlBBkEjsDI74Z5LhDLV1VCq1IbQALamXdvn9cammc542UbVrXv8A4MB8Sy4qAxuByn06Hyx2mXciDpBAuC0H6Wx0lB1swv0gg/K+C1yjJ5nOM2WWopsWcH1WDH2w34NwtI1OdWsCBt56rX9L98F8R4UEyLrHOXaoAOhciRfymcUsxTQDA1IDA6dCPoPni+nTy/XDVGKwF2iBc/vvj2pRQxYI3cCBOwtgBMzO+3l9Md/iZ94WGx6j4/ziuObytRZWIKtI/pmPhiYY5ficKAe3bExdIPluHJTFzrb0gf3xctQdIHoIwBWzQ3mZxUc4e+LQXe0+eC1GVWYMpgCLAQCT5m8/LC/gtFqzRqqNCzcyYB/kjDn2l4YzZX8SwhgQPMobAn4/SMV+xFULTquPfOmfJOn1N/hjVdpnjq9s14YCsrDyaZ+uDeG8FSrorOWgGVUGJG0m30t9cWZ8rUUq15G9pHUEHpe+F/D+LleU208pHYj/AAYxMl7c2b4twnws54NQgLb8wjoxBDW3sdvI42+b9k8rUABpKCAAHTlaAIBkWY+ZBwg9sCMytOrMMkobe8LMvW0X+eHXBOJr4SqWYlbSd7emNNcueyMJxHgFXLZg0QWqLWbVROnf+qTNiNo7QcaX/wDzvgzKHq1LeIGCDyb9TdgbW9cPqypUNOYPh1BUTyIBH2JxZwptK6THLy2vAW25xTjPZ/68vDwYOjxBkcowdGUxzqwBg2NxsehwwXMjsD6A4b572SQ1mrDNV1DG9MsHHopcMQDe2Cctw+gv/L1mPeclvlNgfhjPi56RU6wFwDPaTitHeowRRdtpPbc+mHtX2cpMp0l0bowYsB/0tvilOFNSBWmC0+8wI1Hygmw8hiQjK00p+4C77Fj+w2A88GeITc79ewnuf2wnqZoKNMspA92L/KMD8dzKU2RXBIVIADfqYAkkd5J+QxqHjNp7QdWBYMpi5vBA+OOPHFoIv2NsYXK1XdhzNLEDTaO0Aec33xoaeYYCGbX2P94E9MGtcuHidzIBscD5t9lNpM79Fg4BXNiD/kYqzXEJpuSfdBg/D+8fDBaw7GbLX7/4MXpUmxwjyGcG2GtFNZCiZYwLxghcZrJLUqJTDaZlnE/8tLtHQEgEWwn4hn1qVQCIpKYCL0UGIXzv1xqeGcHYZxiTqpiiyz/vBHwi3zwhyXDtOaanU90Ata0hTAEja7fTG/UdpZ9/CzhmbUoabsGUx4Yg+IgtI6yLT0H3w9yICgTv3xTnaKtcBQQOUgdO3pgXhBapW0EwFEvbYA2HxkR8cZ3tyvZ9TMwBeT0j/Bi/PNLmCJiAfr+0YFrtHKtvLa+OoDW2nY+eNsPa9LXcWf72++FviTF5I2PXDWkdI5yBHWf5woz1akSagYqDeNBmTvaZAn98FOLcxnC2lSd5n0jCX2hzSjwQTeGj0JW/0wbUkxsR/WDKm2x/pPrjG+0GeAzOlv0onzuf3xm241mHtLOHrfzGCqebnrhFlMwIlflP+RgoODt/f5fuMZWHPjkbY8wkfOspgQf89cTF2sNGq3wZwWh49YKfdUam9No+J/fGXzGccMy6TqBgz0/nGi9hK5SnVqG7NUCg9NKgH43b7YePsVqvaynrytWmo1ErsIsZEb7RGMZ7FI9Mlm9xhp9IMbfD6Y0vEOIflNeST/lsIsnmwjMpEAnaO/2x1vtTlksO80R2t2xlOKEJXDfpcf8Actp+RHyw/wBY6Ex59oxk/adoZHGykgj12P0xz5CLcxmdfWY6fzjheIaWEWMXA8sJqmdOBKmYB3IB+p8sELa5PjEOsmBqHX0/nGirPpcQRzb/AGAx8wylVjsRpH19P5x9CB1hf90H4i+NSimb1dQAOJqECMUuVG5k/wCHEFafIYQKRjte3XBDNPUT0PwwuNa0TinMZ+AAN5xahHEcmtQc0q0WqLf5/wBQxlfbDKEGm7XmmskbSo0tA6bfXGnTOAxMg7DznYRgj2i4SKlBEJhgSSdxLC8/T5YvbfDl48nznJqyQxIJIlSDsCd/X7YZLmTG8YR53MGilIlW0Maiq0WJWoQQD8RvG+BqvF7Tjnjp+bleXO6f+MTM4X8Y4kNIpg3MTfoO/r2ww9lvZ6pnFNas9SjREaNI5qsz7pNgo7wZm2N5wvgWWyo/JpKG61G56h/6jcDyEDGpxcdYHhVFoHI5J7Ix/bG34Fw4rzMDrIgCNp+xwwrZk9z88ejNx641OOLRdGkEU35mMt+wHlhNm6axVqEcygqD/vYW/wC3EzefM264E4rWAohBY1H1N/tX+/2xq3oA1qzN8H8GWFLndzuP6V2H3OEb1ItIFr/ATh9lhFNR2FvljnGqj1JJgEyRt0g9cEuNIUzM/Tr8euBaPaeuO62YkqBcDrsBPfvjQe5rJ06tnXURYMCQL3Hl23HQYyftFwnw6rL7wnWpPW0A7wCNjGNdlAVazagTse+F/tMpdVsNQYRe+4B9YF48sLXC95SrhGY1SmmCabdfeKgsD62x82z3EfFzL1ejHY9gIH2x9Lyiij4mYIJSjTYnpJjSAp2m+Ply0jVqMaSM2ppAjaT1IsN8C5e16cUNJ+S69RhnT48rC4YHuBOKMv7I5ht9C+rgn/tnB9D2MYb11B8kJ/8AkMZsglE0OIoVG30x5jyn7LECNVNvMoZP/diYz0Wl9reGroNdYBUS46EencYB4PxUCgoXvJ9dj9se4mNUDDm9VzgelmQCZN5+1sTExB1W4jeBa22M17T5olR6iTP7fHExMSZyvVZSATuMRHkDa5x7iY0TLLVdsb7hnECUTzH1EA4mJjMVEPWNyo3MtPlihc6dvniYmKh4/EhHX5Y9yOcas/h00LN6gf8A9HExMBa3g3CjSIeqwNToq7L6k+8fpi7iDSY+OPMTHWemSDP8DpVqdAVByJqMCRJLA9Libz3wHw32HoJU8ViagBlEYDSDMgn+uOxt64mJgztNb4na52+WBcxUkmNhiYmFBi+ORBMXv1nExMCdrkJYnfzxnPaPPxmGQ/pCj/tDH74mJjPL0oR5fPq1ZKUElyQSfIFv2xsa1caPkMTExQuUrd+0/wDjFIcwCu5uZxMTEl1DMEW3EWPn5/HBPDh4rwdkW585H84mJiiNEyyFGSAEYFSItEeh+2PnlI6JXbTaBtYx2viYmLmoKpuYx2ag63x5iYwXU4mJiYk//9k="/>
          <p:cNvSpPr>
            <a:spLocks noChangeAspect="1" noChangeArrowheads="1"/>
          </p:cNvSpPr>
          <p:nvPr/>
        </p:nvSpPr>
        <p:spPr bwMode="auto">
          <a:xfrm>
            <a:off x="155575" y="-1211263"/>
            <a:ext cx="3810000" cy="253365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2" name="AutoShape 18" descr="data:image/jpeg;base64,/9j/4AAQSkZJRgABAQAAAQABAAD/2wCEAAkGBhQSERUUExQWFRUWGBcWGBgXGBcXGBUXFRUXFBUXGBUXHCYeGBkjHBcUHy8gIycpLCwsFR4xNTAqNSYrLCkBCQoKDgwOGg8PGiwkHCQsLCwsLCwsLCwsLCwsLCwsLCwsLCwsLCwsLCwsKSwsLCwsKSwsLCksLCwsLCwsLCwsLP/AABEIALUBFwMBIgACEQEDEQH/xAAcAAACAgMBAQAAAAAAAAAAAAAFBgQHAAIDAQj/xABBEAABAwIDBAcFBgQGAgMAAAABAAIDBBEFITEGEkFREyJhcYGRoQcyscHRFCNCUmJygpLh8BUzQ6Ky8bPCJFOj/8QAGwEAAgMBAQEAAAAAAAAAAAAAAwQBAgUGAAf/xAAtEQACAgEEAQQBBAEFAQAAAAABAgADEQQSITFBBRMiUTJhcZGxFFKBoeHwQv/aAAwDAQACEQMRAD8Ar2mw1hbc6lDq2g3CbG458e5evqXC2duXI9y5TzFwzyQuMcR85B5nAyZLm+ZY8HmuLz2LwEo7HE96Y3XeJ/r/AHqoJcvYn5ohHEXViDCW9yXemgLyAL5qI1+SmUFd0Zva6BHgM9wrHRTxZtOXYSPTRT6LEXPcGuBabi/DLmOfHyXKh2hacibH9X10XCeuDpOrwtbvvcqDiRtl7bOub0TQwWaALBHWlJuxNR9y2/JNrJU4p4mW4wZJYtQeK5mXIr0OUyuJuWg6hBMc2BpKtp3omsedJIwGPB4Eke93G6NBy6slUEA9yyOyHKnE+cNpcCfQzuhkztm1w0ew6O7OII5hK2I1l8l9DbdbHMxCeAucWtjDi/d95zXWswcrluvAX5ong+zUNM0NhhZGOwC5ytdzjm49pKVWjDZ8TVs15asDz5iL7H9oA6jERPWic5pHHdcS9p7syP4VZtNUrWfDY3NJcwX4ECzh3OGa5wYcB7rj45oVlDZyszi6scyc+XJV97S8RDWwtv70o/4uTlVb7BoXd2foqM9qOOSyTtBikiYw9UyMczfdzG8NB80uamY4IjmjISwP9Se+Ak3GYXjShWGY64AX8Qizq2N4uBY+hSL1kcTvKbwwBHInVpRyhp+qLpehqQCpcuPbrdQO1UQYMJdlhgSLt5UN6B7e4eJcEi4XHZ10Qr6qWul6OnY+UNNzuNLiTpc20brmVNk2Rq4Ii+Wmla0AkndJt3lt7eK2NMhVefM4/wBRvSy34nIAx+8EYlXDea0Ht+nzXehG6LHPj2Z9iAQP3pblMEGqm844EroUDZYwq2ovlYEciF0dUuid1SQNRmfLwWtDSF4JHBSX0+9BvcWSNHg9rgfWNqT5M1WVB4khu1M+7k7PtQabE5JJA6VxJB46DuCLR0DSNEJxqjLCCP7siqPEVeqsMHXjB5/aEIX3zXqi4VUNeLE2PA/Ir1JFDmdEty4m+wMMckojmY2RhccnAEXLDwPaAmvEPZdTvJMYMXYHucB4H6pO2Yk6KaEu/wDsaT2Zgeg+Cu+GPeF+C3UAI5nz+9iGyJT+IezB7bljg7vFks4hsnIzItI7l9FGmbyCh1WExuGbAfBX2jxA+6ejPmqbCSNVEZBna6una7AmQs32A23gDlpe/wA0kzxtOrQe8BVJxLqoPMV2055BbiE20Vp4XsX0kQ34WtdbtBHLIcexdz7Lr/iI8B8wq7MwotAPMqPePHJM2zWzMk33rgWsHu3/ABk8R+kc+Ksai9nLGDPXmQDbw0SztLiVRSymJ5Ol2kXs5vMfC3BU2gcmXFpf4rD+BYk6mbuvF2jQjUfVGR7Q6RuT5Qz9wPxFwqgnrJJD964n9NzYeH1W7IIuIJ7rD1zVP8gDgCND08sMseZdlHtfSy5MqYXdgkbfyvdEmYiDoQe5UA+khP8Aog97nfIhd6So6L/KYyP9oPxJKt/krKH0t/Bl+DEBzUbEcfjhYXvcGgevYBxKpZ+OVDtZX+BI+C5CtkJ9938x+qqdUPqXX0lvLS7cFxPpImyn/UAeBxDXZtHfa3jdFm1IKpjDampisWvJGu6ST6HJWBgONdLHvHIi+8ORCumoB4MV1Giar5A5EYI6nelI4NHqf+lMBS/gc+9vO/MSfDQIzv5XRUfIzEWXBxOz3b2XJeSQNc0te0OaciHAEHvBXGmd1b881tNUhrSTwVgcjMpjmLVX7NKJ73brDGCM2sIDQeYaQQO4ZJNx/wBmzqc3Y8lhOR5djgdPNWvSSdQE6kXPio+LyNdE5rtCCD/fNUatWHIjlOruqPxYyjcUw90DC50mg5IDhmzVdXuZZjxC5wBeRZoaTm6xsXgDldOuzuAGpnc+brRxOcLH8bmuLRkeFwT4KyYGWSwCofiI3dqbbBh2P7SRszgkFHC2KBoa0ani88XOPEo1FJcIMy4Uls4Dj3X802jhhMt15lUe2HYOOF7KynaGiR+5Mxo6oe65bIBwvYg8LkHiUkQixVv+1PFG/Y+j4ySRho/a7pD6NKqFzuuUrqe5uemH4c/cPYO7IqZQi9NP2OgP++QKDgwvveHzUpkhjpqk6kGH/wApF/VJjsTTs6P+39iTadqFbRuBLWjXUoe3F387d31Xjnl2ZzRd4EF7bMD+sgmItN2+SxEI6Nx0b6LFBZSc4lkSxBt3/wDv5jpt3s2GtNTELEf5gHHk/v5pywV/3bL/AJR8ERr8IDmOaRdrgWkdhFig2ypdHA1srTvsLma6hjixrvEC/inUypwZzDEMsYmLawXOKa/JSmWKPzARe2uog6jn42jc4d7RvD1AVYbK4IamccGMs5x8cmjtNvIFXViFI18b2O91zSD3EJP2Dwl0FL122kkcXWOtrANvyyF7dqo36wqNhTGimBA4eSkG64Mp+ef98lzncGi+iCdQM9SmJ3dVAapT2soBU7piLRI0OaJHC+6H23i3tyyRCqqzJl+EeqxjUnfrM/FJAcociV5L7NJgLsljceRDm38c0t19DLTu3JmFh4X0d+1wyKu2OO6j4rgzJ4zHI3eafNp4OB4EJRbT2RNGn1SxT8+RKUEy231zxrD30074X5lhyOgc05tcO8et1CFUmdueRN1dQpGYR6RdIagA31Qo1oW0VVc2AuV7YZPvrG2nx0Wtx/vipeF7Rthu17rdLcDvuPrZKIc+4ytcgAnIEk2AVv7K7Lxwta4tDpbZvIF+ZA5Be5yMxHVX1isqOzO2ztY4tFmPtzLSPimKWU7mhzNl0jiUuOIc0QEgYzMNmycyIagAIXitdfdYPxEDw4otiVI17CL2NsnDUHgqxi2tZ0gLnAubdpANzvXsdO5FFhxiSibuRLIkqg0JY2jxuzCAdcvNDK7a5u7c3A/abfBKM+OGeVrW5kny/qch4o3ugjiWqTLYlg7NQWgabWLyX/zHL0A80wQNzUGjg3WtaNGgN8hZEqcIIlnOSTN5tEnYr7Q6SK46Tfe3eaWMaXO3gc26WBvcZkJuqnZHuVc4psOyaeSWIhgksS0g+9+Ii2l9e+697qoeYM4xzEbH9ppKyobI8brG3axl77oOpJ4uNh8O0xIwSSRojeO7FzwtL9zfa3O7OtYDm3X0QrCpmm9/dcD9Qqu4s5E1dEwAwIwbOR33vD5rviQtTVp5dAP/ANmH6obg1eIyQfNGZnsbRvfMLiplaGjmyIEhx7L/ACQV8CaF7bQWP6f2ImtkzvzRGkqmNzcCTyU6npqTizyc4fNFafCKUi7YS7vc63xVtuTxK13g8YMG/wCOcgfRYmCLA4uEEXiC71JWK/tNDZH+mW6Eq49WtpqgNcd1soLmHhvNsHt7NWn+Iprak/2k0AlFJf8ADPc9rejfcdxIb5LQsHxnJ0LucL9z3/G7e60u+Cn0mNhwueqe36oNR04IUWtHVcOaEWIm3/g1lcDuG5NpWOf0YcCSCTysNfiFPoXbwuq7wSJ4BIaXOJcCQCcg4gC/cAfFOeAVe6dx2ROdjl36oVjZWZdlWzgQ+hePG0RRIvCHY11oyk26MXkCOGzcv7yWwK4YZXBzbHUZH5FbySWKz2HGYEg5k6mXcoUyuAXVuJX0BKujDGJ7Biht7suaiVkjALhpa7tsbt+LvNINVs1K026O5JsLHn5K7S67TkST6eaGuwpxdvbummi0q8pSD5+o4ljhcRW2e9nUTQHTtEj+X4G9lvxd5TdDgkDRYRRgct1tvgurTu5EWUmE3WYzsx+UAzsTyYFxHY2GUdX7pwzBbpcaXboQulNj/wBnf0U5DHcDwcObTxTCIAg+1OzzKqAsfkW9YOtcgfi8x8lYFhPLZnhuoapsTa8dUgrvJW7ouSAOZICDbMbHU1M0bjN4/meS4nuvkPABMn+FxObumNhHItBGfYQtNaHPOZJKgxMxfbhv+XC4PecgRmAed+KgYPgEcI3g0F7s3OIzPjwCM49sjTQ2miiEbwQOpk0gmx6g6t+0Bcg7JI6oMjbIWy1du2vOPMG4oBulKGzdCH14IGQdc/w9b4gJxxKTdje7sS9sKL1R/Y8/7mhep4l9MOSfoGWJAEQgGShRhTmHJaIlTImJSWY4/wB55IPCpmOz2YB+Zw9Ln6KPS0ryLhp+HxWVqiTZgQTyXHDcJD2x2FAf08JEYcfvG26pJ0eANCTrzvfnexomEAAhcMWYDC+/5Xf8SpUFORK1WNW+REPZrYdryDI4v/S0WB7yUe2l2ClqiwtexjWAhrLGwvbiO4cEY2OjHQMPEi577pmiHBbFNQxmM3ap3PJ6lCYzspPSn71nV/M03aey+o8Uy0VXGWAi3crLxbDWyRua8AgixCpqvwvoJHNa85OI77GymwbOY/oLSzYxGtmKx208l6kwb/Oy8Sx1SidIuiyM8y/b2Vf7ZY411bBADo18h7Mw1vn1vJEdpNt4oOoXDfI6sYOZ7TyHaVUEWMF2JdK83L7gnlpYdgyATrv4nIaKvbYGMttkgZvKJhlJ9pe4n3GGx/U7W3da3mFArq4bpcDqEwbC2dSNcOLpCe8SOHyCXtbxNbU2GmksOzxDlNRtaAGgADgF5V0rXizh3HiO0HgVJjK51DkswyJzuTnMVcQ2hNK4Mnvun3ZAMj2OA0d6IZiO28G7/mMz/UPgiG19OJad44gEjvGYSpsHsqyRoqpWhxJPRA5hoabF9jq4kG3IC/FURMjuNoqEbmnKnNXLKJKZm6380l2scOVvePeAnOPD3OA3jY8bfUonHCAuzWonsJ5EpYQ3iD4sLaOF+/NS2UwClBgW1wEVUC9CU6nFkC7tpwtHTrX7SrcSRmeVVIHNLfI8ihGHy5qTjGMtgjL3EX0aOZOiCYXV3AIKz9TgMDKWLxmNUb1xr5g2N55NcfTRRoq0W1Xc0/SCx0+KogNhwIuBzAGAbQVR6r4G24EPIPi3dNvNNtPNI4cG+JP0XGCla3QKWxpK2a1IGCYRiD0IuYpsnNNM2U1jyG3tEWAR5i2jTe/ablQqmfoyY3iz2+RBzBCeooLaqtfavFIyaGWMX3muY4Xzu0gtP+53ol9Xpww3DuErVrWCiQ8erR0JAKCbHYmI6plzYG7D/Fp6gKFMZntsQPig01LKx17X7klVgDua1GiuQ/JTg8GX5K8XyWwqLiyrjZzb/qiOcO3miwdYneHbYZHtRafbJpIZEC57jYEizW9p59ya3wFmmas4MantD5Blfd07CbX+SJwxoZg8Fmi+Z4nmUYaLIC88mJ2fU3bHdQMSw3e6pyY4EG2vcPqiUa7zNBsihQxGYCDMLwRkQszeA7TdTKioEXvac1ktQG2vxXlZG2VhY4XB7bHwPArSUADCyPPMXse2yYwbrM3G+fADmqzqKkveXHUq1zsLSO1jNzx35L/8knbV7CPpi10AkmY69wG7z47ae6M2nnbhxSGrS1hnxOm9I1GlQ7OmP3FuMLF4x1jY5EZEHIg9o4LFlGdaIpvwR4kLnSOL73Jdm48Lm+ZWn2F4de+fNX9UUMcgs9jXfuAPxQyo2OpX/wCi0ftu3/itbL/c4QXac9oR+xlU1G0Mgj3XtNxlcZ/BPfsc2lEkUkDj1o3F4HNj8z5Ov/MFvW+zeI+497ew2cPqgE+xVVRyCenILmZ3bxHEOYdQVBYnsQlzpeu1W/mW86WygVM6VsB9oUdQRG8GObQsIOZ/Tz0OWqZ3UbnDPJUCs3AEyWXYcNF/HsQDY3k6Bp+C19m2INfRMZ+KK7SOzeJB9V1xzZYTNLXOdY8iB28igdHs0aRxfC+QHva4eI3QT5oqUsoyYZCpGI+SuF1oJUpzbXSRj7yK9tS0/wDqQo8W20kgHR07nAi4Je0A/NQW+5b2j+n8iOhkWvSJWpZMRnPViZE3m43J7r/RSYtiJZT/APIqpP2MG6PE538AFYKTPbFH5MP7hCt2hgi96QX5DM+QQk7VyTHdpoXO/U7Ty09UxUXs9pWDJhvrvElxv4otT0nRndIFuwIoqPmV92sfiMn9YjHZeaU3nf1j2b1uwaADwWk3swmOcNSB+ktc2/ZvNdl5KzfszXDTJcIozG4A6HQq/sr5i5tLcxWwfAXQZSAl35id6/cSj8UKMPgBFiLhK8W0EHTOibJvPY4tIAcSC02N7BSEWuUALdQyyALu0LlCSdAfh8UNx9lb0Z+ziMG3G5d/Dfq370QtgSVTccZ/mSsXx2GmZvzPDeQ1c48mt1JVYYzjrquQyPG60ZMZ+UX4ni45X8uCXmzvmlL5Xue/S7jc93Z3Ii7IALH1OoL/ABHU7X0z06ulfcPLH/j9psHf0WjoQcysauoSBM3QoE0bQtPBDKqrFLPHvaEgtNuF7G/cmqloAQCUMx7BhUDd/Le3j/0jVOazz0ZjeqKj1F/K+f8AfqWDgeItc0EI5vAqlcCx2ai6krS9g0cNQORHFWDgW1bKjKPedbXI5d5OQTIfAnI2qCcrG2MryWp9FFEriOXqtTSE8Sr1tzkxbE7Rv3z3KW1qG09O+IkusWm1iOGuoU+Ka60qnBg2Ekb+6LryluTvHiuMh3jbgNVIYUUcmVkHHNloKsfeNs4aPbYPHZfiOwrFPkltkNViG9NbHJEaq1uoqXajkCKFNV77t1ufyReKj5qBs5hrWMLhfruLs87C9g0dmp8UaCzVJIyZR25wJx+xDkhmKtMbSRmBrzCYGDJDMTN3BvMgeZU8+JCscyHgezkTHmo3AJpGgF1sw3UNHK/HnYckadEu7WrCFqKu0YgmYscmD5aZRpKAHgi5YtHxqZ4GKmKYCx7TkhmwuAbks5eL7pYG8rO3i4jtNgnKpiXPBogDJ22+aGawSDCb+JOijAXV9OHDt4FeXsthUAc0SCnOlJDt06qY+mDhY/8ASiVNVexAsRoe9aipcdSok4JkiCYNG645j1CyoqAWmwvx8kPqZ2su5zg0Di4gDzKXcZ9o1JAx1nGV1tIxcfzGzfVUZwvZhRXHGCpLgLoZQYJFEXOYBd73SOdxcXuLjn4qvcG9pklZL0QY2BlrjrFz3gHO7rADhkBzzVj08w3QBwAXgQxkshUcScJrZBei7lyiA1K3dUE6ZIkBFna3Y1sjXTRsAnAv1bDpbD3XDi7kddOCr8AC7XgtcDmCCCD2tOaucRE/1S5tnsq2qhJZuido6jtL/ocfynt01SWo0of5L3/c3PTvVDTiuz8fB+v+pWkgAORuOC6U0rQbuQLFI56aQxytc1w4agjgQRkQVxgqZH6Zd91lNQROtTWVuMZ7jhPjYAsF3w42F3auzPyCXqWmtYk3Pw7kQjceZ80Fu4vrdI99ft1kAef1hGpoo5pBHcZ5nuGqc8Iw1kbAxgDWjgP7zKrmOO0olY4h4yzzB7CEz4bte3JsnUd26HuPFMVMs52/0u6peY6MaApUbwErN2kj/O0d5ARGhrBJ7h3u0aeaZDCZLVMO5m2e0bKSjlmdYkAbrdN95IDW+J48NUN2a2zpqljHMmYC/IMc4NeH2vuFhN766a8EH219mtZW/eOqoyGf5cJjcxjb/r33Evt+Ld8BdJp9iNe0hzXwbwIILZJAQRmCD0YsQnK1xzPBVxyZeMbl2YUg4NtDXUwbFiFLKSMhUQN6Zr7cXsiu5p7QM88gnSjrmyNuL2/U1zD4teAQmgYBlIkpg4nisXt1isJWC8F/yQPy3b5E/wBFKQrDnvbO5rWksdmT+V3zuPgEWqwWi6xqwxrzjqFPc26VAcRrN17SfzA+q7vxAc0AxipuV5m44l0XmPsbrhbWS1s7jJLA1/vDL9w4eKYY6kFa6OGGYBlKnE6WXhatgsuFaVkeSG6RNuscfRmN8Tt19ybahwtbdcOIN/RP0tQLWbmfRIGP7K1M9WHyMBjaOpZwNz2g8f6Je9iF4BhE75hTA9temjDpojE48us09vMdyJPx6H8/o76ILHgsjf8ATd4C/wAFuKPgQR3hZZ1t6/kP5Er5kiu2pa1p6NjpD/KPM5+iQarbnEqiYwxblMPxFo33NHPfeLG/Y0J8nomhpJ5JOwqVplmPHfA/htl67yLTqLXbDR3SItj4Mm02ANPWmc+Z+pdI4u8gch3BTjhcNrGNpGmgXnTXW7U7tE6IVgDjiDajYqncd5gMTxmHMysf26EIzgWMGENhqHDeGTXj3ZANO5wGo7Lr0RmyG45RCWItOvA6EEaEciFI45EBZpksGDH9sl13Y63ekP2e7WmaHopTeaE9G4/mANmu8R6gp5jF0dTkTm7U2HBnbeJWzYlqFv0oCsYGJvtHwdr42yke5k79pOXr8VWJI3jbQZefFW77Qq1seG1LnHMxlrf3v6rPUjyVGYDX75z7iFmatP8A6E6X0Z+QD46jJG3JSoId7RcAy3dqp+GtzKyOzidgWwuRPPshGa4VlA2Vpaf6tPNHGxLjUQDXkrbMciA9wONrdGK+y+AA1FpR7ptbtHFXThEAAAAVeUQtMD3fRWJhLsh/fBbGmPufIzivUKfZO0dSXWS3e1g018l1aLlQYTd7neA+amxP1PIJ5ZkGeTSdfdGjR6lesaSbKPTG9zzP/SlNfZpPYrSJydIC8gaN48yV4uWGi4Lj+Ik+GgWLwnjPYIg0fH5oZtHjghp5X/labD8zjk0eJIXuJYoGjXL4pSxPHIXm0jxYG9hnmNBkhMwVcCHrqZj1FiLFK94uGXHcAf8AcUfwtpe27gQ7RwdqD9F2g2rpRlZ4/g+i61uNQuhfJC9pcxpdunI2GZBabHS6UVUz4jTI47UiTGR7qlU+JP42I9UHw6rklaHPbuB2gN7nv5IoyFFz9Suz/VJ3+K25qfhz3SDez5C6BuICY6N4DQBpZEQknmBuVVHEkMitqskdvOuNOC5VFRZpPYo+FVF4x2Fw9UXPOIt4zCUa5SOu70XKeezT3L2mmuxp5gKZ6duga4WLQR2gFCWbK0u+54ha0u1LbtvbuKIVFTusJHJbRS3aCOIB81UqpPUkFl5BgXEdkAReI2I/C7j2X+qXN4sduvyINjfgrEin5quvbNO6mijqYwLl4ieOYLSWu7xu2/iHJVZfqaml17L8bDxCsc7DxCGY3iLI2OcSLAKrIfaNLoWWHMZ+mS9qsadUiwcT/fJDOR4jh1dY5U5kGg2ikpp3VDOLjdp0c0uvbsI4FXhsltk2rgbIwkahzTYlrhwNvMdhC+fsRpy2wOi64TVSRHeie5juJaSLjt5jvVg22ZprNpn0+ypLuK7tdbtPIalVF7Ppqytkc6Wpl6CPIhpDS92u7vNAIAFie8K2IbNFhkg2XnoRd6thwYkbZbP19e9oLY2QMN2sMh3ibWL3WbYusSAL2Fz3qrsU2YqsPk35YnCImxe2zmdhJbp42X0aCsfCHNLXAEEWIIuCDqCEvvJ75jVesZMbQBiUbQ4yHMDXeBRGhxANKhbe7JfYaodALQygva38hBs9o7MwR324ITT1Z4gpV6D2s67S+oVWp8uMx8gxJp4ha1FYHZDTifklKPELWuNU67OYI59nyC3Jv1Qij9S1mooqBbdmAWYqY6m7wd02HdbirMwbFY3RhzXAgDxXtLhzRo0eSntpm2sQPJPVsU6nJarUC48zalkbuixBXV0gsRcZ5IPieEFjHSQXu0E9Hwdbg2+jvRB6DFnStDtx7ePWAB8rpgarHDCI7M8iOTG2FlrVX3CBqSB5oQzEyB71u/8AqubMYIkF3Ag5WuLX4JlbVYcSmww/EA0ADgLLEEkx08AB6rETcJPttKpxnHpJ3kudZvBo0A7+KFtrANM1Ae8uOa3a1ZTMScmdalSoMASU+oOt1vHN/fHzUZoXeCmLtNOapCEACPOzuM9Kwh2bm2v2g6HvyKOROPhyKr/YCpBqp230Yzd7t528fgrFZFZVsudTgTmNXZtsITqcZaQu42XsdfLAOu0uYPxNzIHaNfJSmtXcBDXUP9xI2kjBmoxVsjCWkG4WmDVnVcP1H1AQzFMJI+8hO67Ujg7w5qDRvlBOQzN8ro66vkEy6jIjbU1N2lb0FR923u+aXzVvAzBI7FHbtLHG0BxLbX1BA15ptdSpMnZxGivl6hW9BN90zu+GSW49p4JG2ErDfTrBT6LEmdG0BwOXAjmUT3BnMoRgQ30qq/25YxdlPTDUkzOz4NBYy/eXO/lTZi21kFOwvlka0DtzPY0ak9gVI7R7Rfb6p87iWNsGsB4Mbpc6XJJJ/ciBsjiWQcwPG0JiwXYGsqrOhgeG8JHHo294Ls3DuBVh+zr2WxsDamrbvvNnRxuHVjGoc9v4n8bHIZcdLQBUhMwjWgcASj5fY1iUjLOfTXGhL338bR2Qis9nlfRdaSDpY/xOhPSWH7fe9F9Eh66NerFBKLcynIlbezKSP7Gzo8wS89ty8/8AXgniNcK/AGtcZoWhrtXtbkJOZt+ft4rKSua9oIKzrEKtgyWbfzJrQpETVB+0ALnU4w1jSXEADiUMSApJwIC9olG2VsQOoc4ju3bH5JQZs+w8EfrsRM797Royb3c/FeRx8kwi8TqNLT7VQVhzFl+ypbI2RhJsblh49x596e8EqWuaLd3ceII4Ie2Fw4FCsbxn7HKx9iWyXDgNd5ts7dx9FS1MfIQOqpVl44lhRuAUqORqTMK2vilGW/3Fjx8l3xfaoQR7/RyPH6W5DtJNrDtQA65xMN6HB5EbJakIU2mHJKezu1j6t7i4BgByaDfxJ4pwDslU8tj6lCpWcaiIWzVb7RYwzpCyMC2hJ4kcu7mnDaXFCyJ9jnY+GWqqMSEk3UlRNPQUB8s0KuxOUm5e/wDmPyKxD95YpzNoVKPAnv8AhTuxcSy2qbJsBlZ7h14HMeaW8UZLexLTblnbvV8AwKXqZyYutVirWRmOPNx1PxQ8UpJ6z8v0/wBSpTYYhwcT/D9V4YHcrbYzDCrBOHVckEwlZ7wPgQdQewq1cD22jlaBezuLTqPqFXE0Nx1cu+3yWtBSbj993WPDhbmvWhX58zJfSO/YlyxYk2+RU5mItOqqWPEzwLx3EH0KLYXPJKbCXPlax8ikdjL0Yq+hdexLBlrGlRo4wolNhnVF3G/P+iI09PlmVaqtiYMVbJsYxZLmJ4eJjujTiR8kdxOgkcw9E7PkePcUDhqd1xa4EOGoPBWtykq2RN8O2Xgj92Nt+ZFz5lFG4VH+VvkFrBNdTI3JYsTFySYnbR+y6mnBdEOhk5t90n9TNPKxSPsRsc84synqG2EJMrxwc1liwjm0uLPC6vFsRKhy0TGVLJwAHlhiJ4lu8HgeBB81oaa9gdrdSVaMzStgVwjkuF0DlsienQFbNcuYK9CmekmNypb2lYtU4ZiBMBBhnb0oa4XAeDuyBtrEfhd/GrlYVWftnfGHUu+GknpQN7l92SM/BDdQw5l6/wAojH2vVRsNyNt8t7rG3hcJjw2okqbOkeXnUDQDuGiQtoKZhjaWNDbZWGXvf1UnZzaR0IaDcgeY+qXKKPE19JYtR589GWfG22Sn0zLlKtJtUyX8Qv2ghFaas3tLnuXiyrNf3ARnMYy8AKJUYO2ctLxfdvbx1+C60FA52bsgjkNPZAts3jaJn3WgDAkGhwZrNAERfRtLSHAEEEEHQg5ELsBZQcSr91uWpIaO0k2CXKhRmIbixlU7NQTMq3NgjdIGuLXAaABxAJcch4nNWod8M6zc+8Kbh2HMibusAAuSf1OcbuceZJUt8AIT40wPJ7illuTxKzx/EGklrsjYix7UjuoD1i3MjhzHMKzNtNmhI24GY0KQMPoJHSFjciNTyQHq2HnqaOj1Ar/aDWOWKdi+HPYblufEjQ/1WIGJvLarDOYX28x+QSmFp3WjW2rr8zy7EpAk6lYsXmi+mUCsTYBe2WLFWNTLLZYsUT0I0FAHtuV2qKXoxvNcbjMcwewrFiJgbYuzHdiOmyOJOqIQ9wscxlpcG17cNExNFlixFrHxmDcMORO7AhmPYa18Zk0ewEg8wM7HsWLF5wCvMAYGw6ckBHKY3K8WLIHcUfuEd+wS1jVe77VAzgQ8nvtl8PVerE5X+Ynq+400cl2hSmlYsW4smdAtgsWK0ibgqjPbriJdWwxEZRxFw7TI8g/+MLFiq/UJV+Ur2KQkZk2Gg4C6mQsyAWLEuY5LP2b2cjAHFPVBhzGgWC8WJHsxhiRxCrIwumixYrCLmRJZyUmzYu6TEo4jk2N1/wBx3SQT9F4sXq+W5k+JYzF2AXqxa4maZDr6cEZpRpMKY2acji4f8G/1816sSup/EfvDVnudpcLadVixYksQwY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4" name="AutoShape 20" descr="data:image/jpeg;base64,/9j/4AAQSkZJRgABAQAAAQABAAD/2wCEAAkGBhQSERUUExQWFRUWGBcWGBgXGBcXGBUXFRUXFBUXGBUXHCYeGBkjHBcUHy8gIycpLCwsFR4xNTAqNSYrLCkBCQoKDgwOGg8PGiwkHCQsLCwsLCwsLCwsLCwsLCwsLCwsLCwsLCwsLCwsKSwsLCwsKSwsLCksLCwsLCwsLCwsLP/AABEIALUBFwMBIgACEQEDEQH/xAAcAAACAgMBAQAAAAAAAAAAAAAFBgQHAAIDAQj/xABBEAABAwIDBAcFBgQGAgMAAAABAAIDBBEFITEGEkFREyJhcYGRoQcyscHRFCNCUmJygpLh8BUzQ6Ky8bPCJFOj/8QAGwEAAgMBAQEAAAAAAAAAAAAAAwQBAgUGAAf/xAAtEQACAgEEAQQBBAEFAQAAAAABAgADEQQSITFBBRMiUTJhcZGxFFKBoeHwQv/aAAwDAQACEQMRAD8Ar2mw1hbc6lDq2g3CbG458e5evqXC2duXI9y5TzFwzyQuMcR85B5nAyZLm+ZY8HmuLz2LwEo7HE96Y3XeJ/r/AHqoJcvYn5ohHEXViDCW9yXemgLyAL5qI1+SmUFd0Zva6BHgM9wrHRTxZtOXYSPTRT6LEXPcGuBabi/DLmOfHyXKh2hacibH9X10XCeuDpOrwtbvvcqDiRtl7bOub0TQwWaALBHWlJuxNR9y2/JNrJU4p4mW4wZJYtQeK5mXIr0OUyuJuWg6hBMc2BpKtp3omsedJIwGPB4Eke93G6NBy6slUEA9yyOyHKnE+cNpcCfQzuhkztm1w0ew6O7OII5hK2I1l8l9DbdbHMxCeAucWtjDi/d95zXWswcrluvAX5ong+zUNM0NhhZGOwC5ytdzjm49pKVWjDZ8TVs15asDz5iL7H9oA6jERPWic5pHHdcS9p7syP4VZtNUrWfDY3NJcwX4ECzh3OGa5wYcB7rj45oVlDZyszi6scyc+XJV97S8RDWwtv70o/4uTlVb7BoXd2foqM9qOOSyTtBikiYw9UyMczfdzG8NB80uamY4IjmjISwP9Se+Ak3GYXjShWGY64AX8Qizq2N4uBY+hSL1kcTvKbwwBHInVpRyhp+qLpehqQCpcuPbrdQO1UQYMJdlhgSLt5UN6B7e4eJcEi4XHZ10Qr6qWul6OnY+UNNzuNLiTpc20brmVNk2Rq4Ii+Wmla0AkndJt3lt7eK2NMhVefM4/wBRvSy34nIAx+8EYlXDea0Ht+nzXehG6LHPj2Z9iAQP3pblMEGqm844EroUDZYwq2ovlYEciF0dUuid1SQNRmfLwWtDSF4JHBSX0+9BvcWSNHg9rgfWNqT5M1WVB4khu1M+7k7PtQabE5JJA6VxJB46DuCLR0DSNEJxqjLCCP7siqPEVeqsMHXjB5/aEIX3zXqi4VUNeLE2PA/Ir1JFDmdEty4m+wMMckojmY2RhccnAEXLDwPaAmvEPZdTvJMYMXYHucB4H6pO2Yk6KaEu/wDsaT2Zgeg+Cu+GPeF+C3UAI5nz+9iGyJT+IezB7bljg7vFks4hsnIzItI7l9FGmbyCh1WExuGbAfBX2jxA+6ejPmqbCSNVEZBna6una7AmQs32A23gDlpe/wA0kzxtOrQe8BVJxLqoPMV2055BbiE20Vp4XsX0kQ34WtdbtBHLIcexdz7Lr/iI8B8wq7MwotAPMqPePHJM2zWzMk33rgWsHu3/ABk8R+kc+Ksai9nLGDPXmQDbw0SztLiVRSymJ5Ol2kXs5vMfC3BU2gcmXFpf4rD+BYk6mbuvF2jQjUfVGR7Q6RuT5Qz9wPxFwqgnrJJD964n9NzYeH1W7IIuIJ7rD1zVP8gDgCND08sMseZdlHtfSy5MqYXdgkbfyvdEmYiDoQe5UA+khP8Aog97nfIhd6So6L/KYyP9oPxJKt/krKH0t/Bl+DEBzUbEcfjhYXvcGgevYBxKpZ+OVDtZX+BI+C5CtkJ9938x+qqdUPqXX0lvLS7cFxPpImyn/UAeBxDXZtHfa3jdFm1IKpjDampisWvJGu6ST6HJWBgONdLHvHIi+8ORCumoB4MV1Giar5A5EYI6nelI4NHqf+lMBS/gc+9vO/MSfDQIzv5XRUfIzEWXBxOz3b2XJeSQNc0te0OaciHAEHvBXGmd1b881tNUhrSTwVgcjMpjmLVX7NKJ73brDGCM2sIDQeYaQQO4ZJNx/wBmzqc3Y8lhOR5djgdPNWvSSdQE6kXPio+LyNdE5rtCCD/fNUatWHIjlOruqPxYyjcUw90DC50mg5IDhmzVdXuZZjxC5wBeRZoaTm6xsXgDldOuzuAGpnc+brRxOcLH8bmuLRkeFwT4KyYGWSwCofiI3dqbbBh2P7SRszgkFHC2KBoa0ani88XOPEo1FJcIMy4Uls4Dj3X802jhhMt15lUe2HYOOF7KynaGiR+5Mxo6oe65bIBwvYg8LkHiUkQixVv+1PFG/Y+j4ySRho/a7pD6NKqFzuuUrqe5uemH4c/cPYO7IqZQi9NP2OgP++QKDgwvveHzUpkhjpqk6kGH/wApF/VJjsTTs6P+39iTadqFbRuBLWjXUoe3F387d31Xjnl2ZzRd4EF7bMD+sgmItN2+SxEI6Nx0b6LFBZSc4lkSxBt3/wDv5jpt3s2GtNTELEf5gHHk/v5pywV/3bL/AJR8ERr8IDmOaRdrgWkdhFig2ypdHA1srTvsLma6hjixrvEC/inUypwZzDEMsYmLawXOKa/JSmWKPzARe2uog6jn42jc4d7RvD1AVYbK4IamccGMs5x8cmjtNvIFXViFI18b2O91zSD3EJP2Dwl0FL122kkcXWOtrANvyyF7dqo36wqNhTGimBA4eSkG64Mp+ef98lzncGi+iCdQM9SmJ3dVAapT2soBU7piLRI0OaJHC+6H23i3tyyRCqqzJl+EeqxjUnfrM/FJAcociV5L7NJgLsljceRDm38c0t19DLTu3JmFh4X0d+1wyKu2OO6j4rgzJ4zHI3eafNp4OB4EJRbT2RNGn1SxT8+RKUEy231zxrD30074X5lhyOgc05tcO8et1CFUmdueRN1dQpGYR6RdIagA31Qo1oW0VVc2AuV7YZPvrG2nx0Wtx/vipeF7Rthu17rdLcDvuPrZKIc+4ytcgAnIEk2AVv7K7Lxwta4tDpbZvIF+ZA5Be5yMxHVX1isqOzO2ztY4tFmPtzLSPimKWU7mhzNl0jiUuOIc0QEgYzMNmycyIagAIXitdfdYPxEDw4otiVI17CL2NsnDUHgqxi2tZ0gLnAubdpANzvXsdO5FFhxiSibuRLIkqg0JY2jxuzCAdcvNDK7a5u7c3A/abfBKM+OGeVrW5kny/qch4o3ugjiWqTLYlg7NQWgabWLyX/zHL0A80wQNzUGjg3WtaNGgN8hZEqcIIlnOSTN5tEnYr7Q6SK46Tfe3eaWMaXO3gc26WBvcZkJuqnZHuVc4psOyaeSWIhgksS0g+9+Ii2l9e+697qoeYM4xzEbH9ppKyobI8brG3axl77oOpJ4uNh8O0xIwSSRojeO7FzwtL9zfa3O7OtYDm3X0QrCpmm9/dcD9Qqu4s5E1dEwAwIwbOR33vD5rviQtTVp5dAP/ANmH6obg1eIyQfNGZnsbRvfMLiplaGjmyIEhx7L/ACQV8CaF7bQWP6f2ImtkzvzRGkqmNzcCTyU6npqTizyc4fNFafCKUi7YS7vc63xVtuTxK13g8YMG/wCOcgfRYmCLA4uEEXiC71JWK/tNDZH+mW6Eq49WtpqgNcd1soLmHhvNsHt7NWn+Iprak/2k0AlFJf8ADPc9rejfcdxIb5LQsHxnJ0LucL9z3/G7e60u+Cn0mNhwueqe36oNR04IUWtHVcOaEWIm3/g1lcDuG5NpWOf0YcCSCTysNfiFPoXbwuq7wSJ4BIaXOJcCQCcg4gC/cAfFOeAVe6dx2ROdjl36oVjZWZdlWzgQ+hePG0RRIvCHY11oyk26MXkCOGzcv7yWwK4YZXBzbHUZH5FbySWKz2HGYEg5k6mXcoUyuAXVuJX0BKujDGJ7Biht7suaiVkjALhpa7tsbt+LvNINVs1K026O5JsLHn5K7S67TkST6eaGuwpxdvbummi0q8pSD5+o4ljhcRW2e9nUTQHTtEj+X4G9lvxd5TdDgkDRYRRgct1tvgurTu5EWUmE3WYzsx+UAzsTyYFxHY2GUdX7pwzBbpcaXboQulNj/wBnf0U5DHcDwcObTxTCIAg+1OzzKqAsfkW9YOtcgfi8x8lYFhPLZnhuoapsTa8dUgrvJW7ouSAOZICDbMbHU1M0bjN4/meS4nuvkPABMn+FxObumNhHItBGfYQtNaHPOZJKgxMxfbhv+XC4PecgRmAed+KgYPgEcI3g0F7s3OIzPjwCM49sjTQ2miiEbwQOpk0gmx6g6t+0Bcg7JI6oMjbIWy1du2vOPMG4oBulKGzdCH14IGQdc/w9b4gJxxKTdje7sS9sKL1R/Y8/7mhep4l9MOSfoGWJAEQgGShRhTmHJaIlTImJSWY4/wB55IPCpmOz2YB+Zw9Ln6KPS0ryLhp+HxWVqiTZgQTyXHDcJD2x2FAf08JEYcfvG26pJ0eANCTrzvfnexomEAAhcMWYDC+/5Xf8SpUFORK1WNW+REPZrYdryDI4v/S0WB7yUe2l2ClqiwtexjWAhrLGwvbiO4cEY2OjHQMPEi577pmiHBbFNQxmM3ap3PJ6lCYzspPSn71nV/M03aey+o8Uy0VXGWAi3crLxbDWyRua8AgixCpqvwvoJHNa85OI77GymwbOY/oLSzYxGtmKx208l6kwb/Oy8Sx1SidIuiyM8y/b2Vf7ZY411bBADo18h7Mw1vn1vJEdpNt4oOoXDfI6sYOZ7TyHaVUEWMF2JdK83L7gnlpYdgyATrv4nIaKvbYGMttkgZvKJhlJ9pe4n3GGx/U7W3da3mFArq4bpcDqEwbC2dSNcOLpCe8SOHyCXtbxNbU2GmksOzxDlNRtaAGgADgF5V0rXizh3HiO0HgVJjK51DkswyJzuTnMVcQ2hNK4Mnvun3ZAMj2OA0d6IZiO28G7/mMz/UPgiG19OJad44gEjvGYSpsHsqyRoqpWhxJPRA5hoabF9jq4kG3IC/FURMjuNoqEbmnKnNXLKJKZm6380l2scOVvePeAnOPD3OA3jY8bfUonHCAuzWonsJ5EpYQ3iD4sLaOF+/NS2UwClBgW1wEVUC9CU6nFkC7tpwtHTrX7SrcSRmeVVIHNLfI8ihGHy5qTjGMtgjL3EX0aOZOiCYXV3AIKz9TgMDKWLxmNUb1xr5g2N55NcfTRRoq0W1Xc0/SCx0+KogNhwIuBzAGAbQVR6r4G24EPIPi3dNvNNtPNI4cG+JP0XGCla3QKWxpK2a1IGCYRiD0IuYpsnNNM2U1jyG3tEWAR5i2jTe/ablQqmfoyY3iz2+RBzBCeooLaqtfavFIyaGWMX3muY4Xzu0gtP+53ol9Xpww3DuErVrWCiQ8erR0JAKCbHYmI6plzYG7D/Fp6gKFMZntsQPig01LKx17X7klVgDua1GiuQ/JTg8GX5K8XyWwqLiyrjZzb/qiOcO3miwdYneHbYZHtRafbJpIZEC57jYEizW9p59ya3wFmmas4MantD5Blfd07CbX+SJwxoZg8Fmi+Z4nmUYaLIC88mJ2fU3bHdQMSw3e6pyY4EG2vcPqiUa7zNBsihQxGYCDMLwRkQszeA7TdTKioEXvac1ktQG2vxXlZG2VhY4XB7bHwPArSUADCyPPMXse2yYwbrM3G+fADmqzqKkveXHUq1zsLSO1jNzx35L/8knbV7CPpi10AkmY69wG7z47ae6M2nnbhxSGrS1hnxOm9I1GlQ7OmP3FuMLF4x1jY5EZEHIg9o4LFlGdaIpvwR4kLnSOL73Jdm48Lm+ZWn2F4de+fNX9UUMcgs9jXfuAPxQyo2OpX/wCi0ftu3/itbL/c4QXac9oR+xlU1G0Mgj3XtNxlcZ/BPfsc2lEkUkDj1o3F4HNj8z5Ov/MFvW+zeI+497ew2cPqgE+xVVRyCenILmZ3bxHEOYdQVBYnsQlzpeu1W/mW86WygVM6VsB9oUdQRG8GObQsIOZ/Tz0OWqZ3UbnDPJUCs3AEyWXYcNF/HsQDY3k6Bp+C19m2INfRMZ+KK7SOzeJB9V1xzZYTNLXOdY8iB28igdHs0aRxfC+QHva4eI3QT5oqUsoyYZCpGI+SuF1oJUpzbXSRj7yK9tS0/wDqQo8W20kgHR07nAi4Je0A/NQW+5b2j+n8iOhkWvSJWpZMRnPViZE3m43J7r/RSYtiJZT/APIqpP2MG6PE538AFYKTPbFH5MP7hCt2hgi96QX5DM+QQk7VyTHdpoXO/U7Ty09UxUXs9pWDJhvrvElxv4otT0nRndIFuwIoqPmV92sfiMn9YjHZeaU3nf1j2b1uwaADwWk3swmOcNSB+ktc2/ZvNdl5KzfszXDTJcIozG4A6HQq/sr5i5tLcxWwfAXQZSAl35id6/cSj8UKMPgBFiLhK8W0EHTOibJvPY4tIAcSC02N7BSEWuUALdQyyALu0LlCSdAfh8UNx9lb0Z+ziMG3G5d/Dfq370QtgSVTccZ/mSsXx2GmZvzPDeQ1c48mt1JVYYzjrquQyPG60ZMZ+UX4ni45X8uCXmzvmlL5Xue/S7jc93Z3Ii7IALH1OoL/ABHU7X0z06ulfcPLH/j9psHf0WjoQcysauoSBM3QoE0bQtPBDKqrFLPHvaEgtNuF7G/cmqloAQCUMx7BhUDd/Le3j/0jVOazz0ZjeqKj1F/K+f8AfqWDgeItc0EI5vAqlcCx2ai6krS9g0cNQORHFWDgW1bKjKPedbXI5d5OQTIfAnI2qCcrG2MryWp9FFEriOXqtTSE8Sr1tzkxbE7Rv3z3KW1qG09O+IkusWm1iOGuoU+Ka60qnBg2Ekb+6LryluTvHiuMh3jbgNVIYUUcmVkHHNloKsfeNs4aPbYPHZfiOwrFPkltkNViG9NbHJEaq1uoqXajkCKFNV77t1ufyReKj5qBs5hrWMLhfruLs87C9g0dmp8UaCzVJIyZR25wJx+xDkhmKtMbSRmBrzCYGDJDMTN3BvMgeZU8+JCscyHgezkTHmo3AJpGgF1sw3UNHK/HnYckadEu7WrCFqKu0YgmYscmD5aZRpKAHgi5YtHxqZ4GKmKYCx7TkhmwuAbks5eL7pYG8rO3i4jtNgnKpiXPBogDJ22+aGawSDCb+JOijAXV9OHDt4FeXsthUAc0SCnOlJDt06qY+mDhY/8ASiVNVexAsRoe9aipcdSok4JkiCYNG645j1CyoqAWmwvx8kPqZ2su5zg0Di4gDzKXcZ9o1JAx1nGV1tIxcfzGzfVUZwvZhRXHGCpLgLoZQYJFEXOYBd73SOdxcXuLjn4qvcG9pklZL0QY2BlrjrFz3gHO7rADhkBzzVj08w3QBwAXgQxkshUcScJrZBei7lyiA1K3dUE6ZIkBFna3Y1sjXTRsAnAv1bDpbD3XDi7kddOCr8AC7XgtcDmCCCD2tOaucRE/1S5tnsq2qhJZuido6jtL/ocfynt01SWo0of5L3/c3PTvVDTiuz8fB+v+pWkgAORuOC6U0rQbuQLFI56aQxytc1w4agjgQRkQVxgqZH6Zd91lNQROtTWVuMZ7jhPjYAsF3w42F3auzPyCXqWmtYk3Pw7kQjceZ80Fu4vrdI99ft1kAef1hGpoo5pBHcZ5nuGqc8Iw1kbAxgDWjgP7zKrmOO0olY4h4yzzB7CEz4bte3JsnUd26HuPFMVMs52/0u6peY6MaApUbwErN2kj/O0d5ARGhrBJ7h3u0aeaZDCZLVMO5m2e0bKSjlmdYkAbrdN95IDW+J48NUN2a2zpqljHMmYC/IMc4NeH2vuFhN766a8EH219mtZW/eOqoyGf5cJjcxjb/r33Evt+Ld8BdJp9iNe0hzXwbwIILZJAQRmCD0YsQnK1xzPBVxyZeMbl2YUg4NtDXUwbFiFLKSMhUQN6Zr7cXsiu5p7QM88gnSjrmyNuL2/U1zD4teAQmgYBlIkpg4nisXt1isJWC8F/yQPy3b5E/wBFKQrDnvbO5rWksdmT+V3zuPgEWqwWi6xqwxrzjqFPc26VAcRrN17SfzA+q7vxAc0AxipuV5m44l0XmPsbrhbWS1s7jJLA1/vDL9w4eKYY6kFa6OGGYBlKnE6WXhatgsuFaVkeSG6RNuscfRmN8Tt19ybahwtbdcOIN/RP0tQLWbmfRIGP7K1M9WHyMBjaOpZwNz2g8f6Je9iF4BhE75hTA9temjDpojE48us09vMdyJPx6H8/o76ILHgsjf8ATd4C/wAFuKPgQR3hZZ1t6/kP5Er5kiu2pa1p6NjpD/KPM5+iQarbnEqiYwxblMPxFo33NHPfeLG/Y0J8nomhpJ5JOwqVplmPHfA/htl67yLTqLXbDR3SItj4Mm02ANPWmc+Z+pdI4u8gch3BTjhcNrGNpGmgXnTXW7U7tE6IVgDjiDajYqncd5gMTxmHMysf26EIzgWMGENhqHDeGTXj3ZANO5wGo7Lr0RmyG45RCWItOvA6EEaEciFI45EBZpksGDH9sl13Y63ekP2e7WmaHopTeaE9G4/mANmu8R6gp5jF0dTkTm7U2HBnbeJWzYlqFv0oCsYGJvtHwdr42yke5k79pOXr8VWJI3jbQZefFW77Qq1seG1LnHMxlrf3v6rPUjyVGYDX75z7iFmatP8A6E6X0Z+QD46jJG3JSoId7RcAy3dqp+GtzKyOzidgWwuRPPshGa4VlA2Vpaf6tPNHGxLjUQDXkrbMciA9wONrdGK+y+AA1FpR7ptbtHFXThEAAAAVeUQtMD3fRWJhLsh/fBbGmPufIzivUKfZO0dSXWS3e1g018l1aLlQYTd7neA+amxP1PIJ5ZkGeTSdfdGjR6lesaSbKPTG9zzP/SlNfZpPYrSJydIC8gaN48yV4uWGi4Lj+Ik+GgWLwnjPYIg0fH5oZtHjghp5X/labD8zjk0eJIXuJYoGjXL4pSxPHIXm0jxYG9hnmNBkhMwVcCHrqZj1FiLFK94uGXHcAf8AcUfwtpe27gQ7RwdqD9F2g2rpRlZ4/g+i61uNQuhfJC9pcxpdunI2GZBabHS6UVUz4jTI47UiTGR7qlU+JP42I9UHw6rklaHPbuB2gN7nv5IoyFFz9Suz/VJ3+K25qfhz3SDez5C6BuICY6N4DQBpZEQknmBuVVHEkMitqskdvOuNOC5VFRZpPYo+FVF4x2Fw9UXPOIt4zCUa5SOu70XKeezT3L2mmuxp5gKZ6duga4WLQR2gFCWbK0u+54ha0u1LbtvbuKIVFTusJHJbRS3aCOIB81UqpPUkFl5BgXEdkAReI2I/C7j2X+qXN4sduvyINjfgrEin5quvbNO6mijqYwLl4ieOYLSWu7xu2/iHJVZfqaml17L8bDxCsc7DxCGY3iLI2OcSLAKrIfaNLoWWHMZ+mS9qsadUiwcT/fJDOR4jh1dY5U5kGg2ikpp3VDOLjdp0c0uvbsI4FXhsltk2rgbIwkahzTYlrhwNvMdhC+fsRpy2wOi64TVSRHeie5juJaSLjt5jvVg22ZprNpn0+ypLuK7tdbtPIalVF7Ppqytkc6Wpl6CPIhpDS92u7vNAIAFie8K2IbNFhkg2XnoRd6thwYkbZbP19e9oLY2QMN2sMh3ibWL3WbYusSAL2Fz3qrsU2YqsPk35YnCImxe2zmdhJbp42X0aCsfCHNLXAEEWIIuCDqCEvvJ75jVesZMbQBiUbQ4yHMDXeBRGhxANKhbe7JfYaodALQygva38hBs9o7MwR324ITT1Z4gpV6D2s67S+oVWp8uMx8gxJp4ha1FYHZDTifklKPELWuNU67OYI59nyC3Jv1Qij9S1mooqBbdmAWYqY6m7wd02HdbirMwbFY3RhzXAgDxXtLhzRo0eSntpm2sQPJPVsU6nJarUC48zalkbuixBXV0gsRcZ5IPieEFjHSQXu0E9Hwdbg2+jvRB6DFnStDtx7ePWAB8rpgarHDCI7M8iOTG2FlrVX3CBqSB5oQzEyB71u/8AqubMYIkF3Ag5WuLX4JlbVYcSmww/EA0ADgLLEEkx08AB6rETcJPttKpxnHpJ3kudZvBo0A7+KFtrANM1Ae8uOa3a1ZTMScmdalSoMASU+oOt1vHN/fHzUZoXeCmLtNOapCEACPOzuM9Kwh2bm2v2g6HvyKOROPhyKr/YCpBqp230Yzd7t528fgrFZFZVsudTgTmNXZtsITqcZaQu42XsdfLAOu0uYPxNzIHaNfJSmtXcBDXUP9xI2kjBmoxVsjCWkG4WmDVnVcP1H1AQzFMJI+8hO67Ujg7w5qDRvlBOQzN8ro66vkEy6jIjbU1N2lb0FR923u+aXzVvAzBI7FHbtLHG0BxLbX1BA15ptdSpMnZxGivl6hW9BN90zu+GSW49p4JG2ErDfTrBT6LEmdG0BwOXAjmUT3BnMoRgQ30qq/25YxdlPTDUkzOz4NBYy/eXO/lTZi21kFOwvlka0DtzPY0ak9gVI7R7Rfb6p87iWNsGsB4Mbpc6XJJJ/ciBsjiWQcwPG0JiwXYGsqrOhgeG8JHHo294Ls3DuBVh+zr2WxsDamrbvvNnRxuHVjGoc9v4n8bHIZcdLQBUhMwjWgcASj5fY1iUjLOfTXGhL338bR2Qis9nlfRdaSDpY/xOhPSWH7fe9F9Eh66NerFBKLcynIlbezKSP7Gzo8wS89ty8/8AXgniNcK/AGtcZoWhrtXtbkJOZt+ft4rKSua9oIKzrEKtgyWbfzJrQpETVB+0ALnU4w1jSXEADiUMSApJwIC9olG2VsQOoc4ju3bH5JQZs+w8EfrsRM797Royb3c/FeRx8kwi8TqNLT7VQVhzFl+ypbI2RhJsblh49x596e8EqWuaLd3ceII4Ie2Fw4FCsbxn7HKx9iWyXDgNd5ts7dx9FS1MfIQOqpVl44lhRuAUqORqTMK2vilGW/3Fjx8l3xfaoQR7/RyPH6W5DtJNrDtQA65xMN6HB5EbJakIU2mHJKezu1j6t7i4BgByaDfxJ4pwDslU8tj6lCpWcaiIWzVb7RYwzpCyMC2hJ4kcu7mnDaXFCyJ9jnY+GWqqMSEk3UlRNPQUB8s0KuxOUm5e/wDmPyKxD95YpzNoVKPAnv8AhTuxcSy2qbJsBlZ7h14HMeaW8UZLexLTblnbvV8AwKXqZyYutVirWRmOPNx1PxQ8UpJ6z8v0/wBSpTYYhwcT/D9V4YHcrbYzDCrBOHVckEwlZ7wPgQdQewq1cD22jlaBezuLTqPqFXE0Nx1cu+3yWtBSbj993WPDhbmvWhX58zJfSO/YlyxYk2+RU5mItOqqWPEzwLx3EH0KLYXPJKbCXPlax8ikdjL0Yq+hdexLBlrGlRo4wolNhnVF3G/P+iI09PlmVaqtiYMVbJsYxZLmJ4eJjujTiR8kdxOgkcw9E7PkePcUDhqd1xa4EOGoPBWtykq2RN8O2Xgj92Nt+ZFz5lFG4VH+VvkFrBNdTI3JYsTFySYnbR+y6mnBdEOhk5t90n9TNPKxSPsRsc84synqG2EJMrxwc1liwjm0uLPC6vFsRKhy0TGVLJwAHlhiJ4lu8HgeBB81oaa9gdrdSVaMzStgVwjkuF0DlsienQFbNcuYK9CmekmNypb2lYtU4ZiBMBBhnb0oa4XAeDuyBtrEfhd/GrlYVWftnfGHUu+GknpQN7l92SM/BDdQw5l6/wAojH2vVRsNyNt8t7rG3hcJjw2okqbOkeXnUDQDuGiQtoKZhjaWNDbZWGXvf1UnZzaR0IaDcgeY+qXKKPE19JYtR589GWfG22Sn0zLlKtJtUyX8Qv2ghFaas3tLnuXiyrNf3ARnMYy8AKJUYO2ctLxfdvbx1+C60FA52bsgjkNPZAts3jaJn3WgDAkGhwZrNAERfRtLSHAEEEEHQg5ELsBZQcSr91uWpIaO0k2CXKhRmIbixlU7NQTMq3NgjdIGuLXAaABxAJcch4nNWod8M6zc+8Kbh2HMibusAAuSf1OcbuceZJUt8AIT40wPJ7illuTxKzx/EGklrsjYix7UjuoD1i3MjhzHMKzNtNmhI24GY0KQMPoJHSFjciNTyQHq2HnqaOj1Ar/aDWOWKdi+HPYblufEjQ/1WIGJvLarDOYX28x+QSmFp3WjW2rr8zy7EpAk6lYsXmi+mUCsTYBe2WLFWNTLLZYsUT0I0FAHtuV2qKXoxvNcbjMcwewrFiJgbYuzHdiOmyOJOqIQ9wscxlpcG17cNExNFlixFrHxmDcMORO7AhmPYa18Zk0ewEg8wM7HsWLF5wCvMAYGw6ckBHKY3K8WLIHcUfuEd+wS1jVe77VAzgQ8nvtl8PVerE5X+Ynq+400cl2hSmlYsW4smdAtgsWK0ibgqjPbriJdWwxEZRxFw7TI8g/+MLFiq/UJV+Ur2KQkZk2Gg4C6mQsyAWLEuY5LP2b2cjAHFPVBhzGgWC8WJHsxhiRxCrIwumixYrCLmRJZyUmzYu6TEo4jk2N1/wBx3SQT9F4sXq+W5k+JYzF2AXqxa4maZDr6cEZpRpMKY2acji4f8G/1816sSup/EfvDVnudpcLadVixYksQwY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6" name="AutoShape 22" descr="data:image/jpeg;base64,/9j/4AAQSkZJRgABAQAAAQABAAD/2wCEAAkGBhQSERUUExQWFRUWGBcWGBgXGBcXGBUXFRUXFBUXGBUXHCYeGBkjHBcUHy8gIycpLCwsFR4xNTAqNSYrLCkBCQoKDgwOGg8PGiwkHCQsLCwsLCwsLCwsLCwsLCwsLCwsLCwsLCwsLCwsKSwsLCwsKSwsLCksLCwsLCwsLCwsLP/AABEIALUBFwMBIgACEQEDEQH/xAAcAAACAgMBAQAAAAAAAAAAAAAFBgQHAAIDAQj/xABBEAABAwIDBAcFBgQGAgMAAAABAAIDBBEFITEGEkFREyJhcYGRoQcyscHRFCNCUmJygpLh8BUzQ6Ky8bPCJFOj/8QAGwEAAgMBAQEAAAAAAAAAAAAAAwQBAgUGAAf/xAAtEQACAgEEAQQBBAEFAQAAAAABAgADEQQSITFBBRMiUTJhcZGxFFKBoeHwQv/aAAwDAQACEQMRAD8Ar2mw1hbc6lDq2g3CbG458e5evqXC2duXI9y5TzFwzyQuMcR85B5nAyZLm+ZY8HmuLz2LwEo7HE96Y3XeJ/r/AHqoJcvYn5ohHEXViDCW9yXemgLyAL5qI1+SmUFd0Zva6BHgM9wrHRTxZtOXYSPTRT6LEXPcGuBabi/DLmOfHyXKh2hacibH9X10XCeuDpOrwtbvvcqDiRtl7bOub0TQwWaALBHWlJuxNR9y2/JNrJU4p4mW4wZJYtQeK5mXIr0OUyuJuWg6hBMc2BpKtp3omsedJIwGPB4Eke93G6NBy6slUEA9yyOyHKnE+cNpcCfQzuhkztm1w0ew6O7OII5hK2I1l8l9DbdbHMxCeAucWtjDi/d95zXWswcrluvAX5ong+zUNM0NhhZGOwC5ytdzjm49pKVWjDZ8TVs15asDz5iL7H9oA6jERPWic5pHHdcS9p7syP4VZtNUrWfDY3NJcwX4ECzh3OGa5wYcB7rj45oVlDZyszi6scyc+XJV97S8RDWwtv70o/4uTlVb7BoXd2foqM9qOOSyTtBikiYw9UyMczfdzG8NB80uamY4IjmjISwP9Se+Ak3GYXjShWGY64AX8Qizq2N4uBY+hSL1kcTvKbwwBHInVpRyhp+qLpehqQCpcuPbrdQO1UQYMJdlhgSLt5UN6B7e4eJcEi4XHZ10Qr6qWul6OnY+UNNzuNLiTpc20brmVNk2Rq4Ii+Wmla0AkndJt3lt7eK2NMhVefM4/wBRvSy34nIAx+8EYlXDea0Ht+nzXehG6LHPj2Z9iAQP3pblMEGqm844EroUDZYwq2ovlYEciF0dUuid1SQNRmfLwWtDSF4JHBSX0+9BvcWSNHg9rgfWNqT5M1WVB4khu1M+7k7PtQabE5JJA6VxJB46DuCLR0DSNEJxqjLCCP7siqPEVeqsMHXjB5/aEIX3zXqi4VUNeLE2PA/Ir1JFDmdEty4m+wMMckojmY2RhccnAEXLDwPaAmvEPZdTvJMYMXYHucB4H6pO2Yk6KaEu/wDsaT2Zgeg+Cu+GPeF+C3UAI5nz+9iGyJT+IezB7bljg7vFks4hsnIzItI7l9FGmbyCh1WExuGbAfBX2jxA+6ejPmqbCSNVEZBna6una7AmQs32A23gDlpe/wA0kzxtOrQe8BVJxLqoPMV2055BbiE20Vp4XsX0kQ34WtdbtBHLIcexdz7Lr/iI8B8wq7MwotAPMqPePHJM2zWzMk33rgWsHu3/ABk8R+kc+Ksai9nLGDPXmQDbw0SztLiVRSymJ5Ol2kXs5vMfC3BU2gcmXFpf4rD+BYk6mbuvF2jQjUfVGR7Q6RuT5Qz9wPxFwqgnrJJD964n9NzYeH1W7IIuIJ7rD1zVP8gDgCND08sMseZdlHtfSy5MqYXdgkbfyvdEmYiDoQe5UA+khP8Aog97nfIhd6So6L/KYyP9oPxJKt/krKH0t/Bl+DEBzUbEcfjhYXvcGgevYBxKpZ+OVDtZX+BI+C5CtkJ9938x+qqdUPqXX0lvLS7cFxPpImyn/UAeBxDXZtHfa3jdFm1IKpjDampisWvJGu6ST6HJWBgONdLHvHIi+8ORCumoB4MV1Giar5A5EYI6nelI4NHqf+lMBS/gc+9vO/MSfDQIzv5XRUfIzEWXBxOz3b2XJeSQNc0te0OaciHAEHvBXGmd1b881tNUhrSTwVgcjMpjmLVX7NKJ73brDGCM2sIDQeYaQQO4ZJNx/wBmzqc3Y8lhOR5djgdPNWvSSdQE6kXPio+LyNdE5rtCCD/fNUatWHIjlOruqPxYyjcUw90DC50mg5IDhmzVdXuZZjxC5wBeRZoaTm6xsXgDldOuzuAGpnc+brRxOcLH8bmuLRkeFwT4KyYGWSwCofiI3dqbbBh2P7SRszgkFHC2KBoa0ani88XOPEo1FJcIMy4Uls4Dj3X802jhhMt15lUe2HYOOF7KynaGiR+5Mxo6oe65bIBwvYg8LkHiUkQixVv+1PFG/Y+j4ySRho/a7pD6NKqFzuuUrqe5uemH4c/cPYO7IqZQi9NP2OgP++QKDgwvveHzUpkhjpqk6kGH/wApF/VJjsTTs6P+39iTadqFbRuBLWjXUoe3F387d31Xjnl2ZzRd4EF7bMD+sgmItN2+SxEI6Nx0b6LFBZSc4lkSxBt3/wDv5jpt3s2GtNTELEf5gHHk/v5pywV/3bL/AJR8ERr8IDmOaRdrgWkdhFig2ypdHA1srTvsLma6hjixrvEC/inUypwZzDEMsYmLawXOKa/JSmWKPzARe2uog6jn42jc4d7RvD1AVYbK4IamccGMs5x8cmjtNvIFXViFI18b2O91zSD3EJP2Dwl0FL122kkcXWOtrANvyyF7dqo36wqNhTGimBA4eSkG64Mp+ef98lzncGi+iCdQM9SmJ3dVAapT2soBU7piLRI0OaJHC+6H23i3tyyRCqqzJl+EeqxjUnfrM/FJAcociV5L7NJgLsljceRDm38c0t19DLTu3JmFh4X0d+1wyKu2OO6j4rgzJ4zHI3eafNp4OB4EJRbT2RNGn1SxT8+RKUEy231zxrD30074X5lhyOgc05tcO8et1CFUmdueRN1dQpGYR6RdIagA31Qo1oW0VVc2AuV7YZPvrG2nx0Wtx/vipeF7Rthu17rdLcDvuPrZKIc+4ytcgAnIEk2AVv7K7Lxwta4tDpbZvIF+ZA5Be5yMxHVX1isqOzO2ztY4tFmPtzLSPimKWU7mhzNl0jiUuOIc0QEgYzMNmycyIagAIXitdfdYPxEDw4otiVI17CL2NsnDUHgqxi2tZ0gLnAubdpANzvXsdO5FFhxiSibuRLIkqg0JY2jxuzCAdcvNDK7a5u7c3A/abfBKM+OGeVrW5kny/qch4o3ugjiWqTLYlg7NQWgabWLyX/zHL0A80wQNzUGjg3WtaNGgN8hZEqcIIlnOSTN5tEnYr7Q6SK46Tfe3eaWMaXO3gc26WBvcZkJuqnZHuVc4psOyaeSWIhgksS0g+9+Ii2l9e+697qoeYM4xzEbH9ppKyobI8brG3axl77oOpJ4uNh8O0xIwSSRojeO7FzwtL9zfa3O7OtYDm3X0QrCpmm9/dcD9Qqu4s5E1dEwAwIwbOR33vD5rviQtTVp5dAP/ANmH6obg1eIyQfNGZnsbRvfMLiplaGjmyIEhx7L/ACQV8CaF7bQWP6f2ImtkzvzRGkqmNzcCTyU6npqTizyc4fNFafCKUi7YS7vc63xVtuTxK13g8YMG/wCOcgfRYmCLA4uEEXiC71JWK/tNDZH+mW6Eq49WtpqgNcd1soLmHhvNsHt7NWn+Iprak/2k0AlFJf8ADPc9rejfcdxIb5LQsHxnJ0LucL9z3/G7e60u+Cn0mNhwueqe36oNR04IUWtHVcOaEWIm3/g1lcDuG5NpWOf0YcCSCTysNfiFPoXbwuq7wSJ4BIaXOJcCQCcg4gC/cAfFOeAVe6dx2ROdjl36oVjZWZdlWzgQ+hePG0RRIvCHY11oyk26MXkCOGzcv7yWwK4YZXBzbHUZH5FbySWKz2HGYEg5k6mXcoUyuAXVuJX0BKujDGJ7Biht7suaiVkjALhpa7tsbt+LvNINVs1K026O5JsLHn5K7S67TkST6eaGuwpxdvbummi0q8pSD5+o4ljhcRW2e9nUTQHTtEj+X4G9lvxd5TdDgkDRYRRgct1tvgurTu5EWUmE3WYzsx+UAzsTyYFxHY2GUdX7pwzBbpcaXboQulNj/wBnf0U5DHcDwcObTxTCIAg+1OzzKqAsfkW9YOtcgfi8x8lYFhPLZnhuoapsTa8dUgrvJW7ouSAOZICDbMbHU1M0bjN4/meS4nuvkPABMn+FxObumNhHItBGfYQtNaHPOZJKgxMxfbhv+XC4PecgRmAed+KgYPgEcI3g0F7s3OIzPjwCM49sjTQ2miiEbwQOpk0gmx6g6t+0Bcg7JI6oMjbIWy1du2vOPMG4oBulKGzdCH14IGQdc/w9b4gJxxKTdje7sS9sKL1R/Y8/7mhep4l9MOSfoGWJAEQgGShRhTmHJaIlTImJSWY4/wB55IPCpmOz2YB+Zw9Ln6KPS0ryLhp+HxWVqiTZgQTyXHDcJD2x2FAf08JEYcfvG26pJ0eANCTrzvfnexomEAAhcMWYDC+/5Xf8SpUFORK1WNW+REPZrYdryDI4v/S0WB7yUe2l2ClqiwtexjWAhrLGwvbiO4cEY2OjHQMPEi577pmiHBbFNQxmM3ap3PJ6lCYzspPSn71nV/M03aey+o8Uy0VXGWAi3crLxbDWyRua8AgixCpqvwvoJHNa85OI77GymwbOY/oLSzYxGtmKx208l6kwb/Oy8Sx1SidIuiyM8y/b2Vf7ZY411bBADo18h7Mw1vn1vJEdpNt4oOoXDfI6sYOZ7TyHaVUEWMF2JdK83L7gnlpYdgyATrv4nIaKvbYGMttkgZvKJhlJ9pe4n3GGx/U7W3da3mFArq4bpcDqEwbC2dSNcOLpCe8SOHyCXtbxNbU2GmksOzxDlNRtaAGgADgF5V0rXizh3HiO0HgVJjK51DkswyJzuTnMVcQ2hNK4Mnvun3ZAMj2OA0d6IZiO28G7/mMz/UPgiG19OJad44gEjvGYSpsHsqyRoqpWhxJPRA5hoabF9jq4kG3IC/FURMjuNoqEbmnKnNXLKJKZm6380l2scOVvePeAnOPD3OA3jY8bfUonHCAuzWonsJ5EpYQ3iD4sLaOF+/NS2UwClBgW1wEVUC9CU6nFkC7tpwtHTrX7SrcSRmeVVIHNLfI8ihGHy5qTjGMtgjL3EX0aOZOiCYXV3AIKz9TgMDKWLxmNUb1xr5g2N55NcfTRRoq0W1Xc0/SCx0+KogNhwIuBzAGAbQVR6r4G24EPIPi3dNvNNtPNI4cG+JP0XGCla3QKWxpK2a1IGCYRiD0IuYpsnNNM2U1jyG3tEWAR5i2jTe/ablQqmfoyY3iz2+RBzBCeooLaqtfavFIyaGWMX3muY4Xzu0gtP+53ol9Xpww3DuErVrWCiQ8erR0JAKCbHYmI6plzYG7D/Fp6gKFMZntsQPig01LKx17X7klVgDua1GiuQ/JTg8GX5K8XyWwqLiyrjZzb/qiOcO3miwdYneHbYZHtRafbJpIZEC57jYEizW9p59ya3wFmmas4MantD5Blfd07CbX+SJwxoZg8Fmi+Z4nmUYaLIC88mJ2fU3bHdQMSw3e6pyY4EG2vcPqiUa7zNBsihQxGYCDMLwRkQszeA7TdTKioEXvac1ktQG2vxXlZG2VhY4XB7bHwPArSUADCyPPMXse2yYwbrM3G+fADmqzqKkveXHUq1zsLSO1jNzx35L/8knbV7CPpi10AkmY69wG7z47ae6M2nnbhxSGrS1hnxOm9I1GlQ7OmP3FuMLF4x1jY5EZEHIg9o4LFlGdaIpvwR4kLnSOL73Jdm48Lm+ZWn2F4de+fNX9UUMcgs9jXfuAPxQyo2OpX/wCi0ftu3/itbL/c4QXac9oR+xlU1G0Mgj3XtNxlcZ/BPfsc2lEkUkDj1o3F4HNj8z5Ov/MFvW+zeI+497ew2cPqgE+xVVRyCenILmZ3bxHEOYdQVBYnsQlzpeu1W/mW86WygVM6VsB9oUdQRG8GObQsIOZ/Tz0OWqZ3UbnDPJUCs3AEyWXYcNF/HsQDY3k6Bp+C19m2INfRMZ+KK7SOzeJB9V1xzZYTNLXOdY8iB28igdHs0aRxfC+QHva4eI3QT5oqUsoyYZCpGI+SuF1oJUpzbXSRj7yK9tS0/wDqQo8W20kgHR07nAi4Je0A/NQW+5b2j+n8iOhkWvSJWpZMRnPViZE3m43J7r/RSYtiJZT/APIqpP2MG6PE538AFYKTPbFH5MP7hCt2hgi96QX5DM+QQk7VyTHdpoXO/U7Ty09UxUXs9pWDJhvrvElxv4otT0nRndIFuwIoqPmV92sfiMn9YjHZeaU3nf1j2b1uwaADwWk3swmOcNSB+ktc2/ZvNdl5KzfszXDTJcIozG4A6HQq/sr5i5tLcxWwfAXQZSAl35id6/cSj8UKMPgBFiLhK8W0EHTOibJvPY4tIAcSC02N7BSEWuUALdQyyALu0LlCSdAfh8UNx9lb0Z+ziMG3G5d/Dfq370QtgSVTccZ/mSsXx2GmZvzPDeQ1c48mt1JVYYzjrquQyPG60ZMZ+UX4ni45X8uCXmzvmlL5Xue/S7jc93Z3Ii7IALH1OoL/ABHU7X0z06ulfcPLH/j9psHf0WjoQcysauoSBM3QoE0bQtPBDKqrFLPHvaEgtNuF7G/cmqloAQCUMx7BhUDd/Le3j/0jVOazz0ZjeqKj1F/K+f8AfqWDgeItc0EI5vAqlcCx2ai6krS9g0cNQORHFWDgW1bKjKPedbXI5d5OQTIfAnI2qCcrG2MryWp9FFEriOXqtTSE8Sr1tzkxbE7Rv3z3KW1qG09O+IkusWm1iOGuoU+Ka60qnBg2Ekb+6LryluTvHiuMh3jbgNVIYUUcmVkHHNloKsfeNs4aPbYPHZfiOwrFPkltkNViG9NbHJEaq1uoqXajkCKFNV77t1ufyReKj5qBs5hrWMLhfruLs87C9g0dmp8UaCzVJIyZR25wJx+xDkhmKtMbSRmBrzCYGDJDMTN3BvMgeZU8+JCscyHgezkTHmo3AJpGgF1sw3UNHK/HnYckadEu7WrCFqKu0YgmYscmD5aZRpKAHgi5YtHxqZ4GKmKYCx7TkhmwuAbks5eL7pYG8rO3i4jtNgnKpiXPBogDJ22+aGawSDCb+JOijAXV9OHDt4FeXsthUAc0SCnOlJDt06qY+mDhY/8ASiVNVexAsRoe9aipcdSok4JkiCYNG645j1CyoqAWmwvx8kPqZ2su5zg0Di4gDzKXcZ9o1JAx1nGV1tIxcfzGzfVUZwvZhRXHGCpLgLoZQYJFEXOYBd73SOdxcXuLjn4qvcG9pklZL0QY2BlrjrFz3gHO7rADhkBzzVj08w3QBwAXgQxkshUcScJrZBei7lyiA1K3dUE6ZIkBFna3Y1sjXTRsAnAv1bDpbD3XDi7kddOCr8AC7XgtcDmCCCD2tOaucRE/1S5tnsq2qhJZuido6jtL/ocfynt01SWo0of5L3/c3PTvVDTiuz8fB+v+pWkgAORuOC6U0rQbuQLFI56aQxytc1w4agjgQRkQVxgqZH6Zd91lNQROtTWVuMZ7jhPjYAsF3w42F3auzPyCXqWmtYk3Pw7kQjceZ80Fu4vrdI99ft1kAef1hGpoo5pBHcZ5nuGqc8Iw1kbAxgDWjgP7zKrmOO0olY4h4yzzB7CEz4bte3JsnUd26HuPFMVMs52/0u6peY6MaApUbwErN2kj/O0d5ARGhrBJ7h3u0aeaZDCZLVMO5m2e0bKSjlmdYkAbrdN95IDW+J48NUN2a2zpqljHMmYC/IMc4NeH2vuFhN766a8EH219mtZW/eOqoyGf5cJjcxjb/r33Evt+Ld8BdJp9iNe0hzXwbwIILZJAQRmCD0YsQnK1xzPBVxyZeMbl2YUg4NtDXUwbFiFLKSMhUQN6Zr7cXsiu5p7QM88gnSjrmyNuL2/U1zD4teAQmgYBlIkpg4nisXt1isJWC8F/yQPy3b5E/wBFKQrDnvbO5rWksdmT+V3zuPgEWqwWi6xqwxrzjqFPc26VAcRrN17SfzA+q7vxAc0AxipuV5m44l0XmPsbrhbWS1s7jJLA1/vDL9w4eKYY6kFa6OGGYBlKnE6WXhatgsuFaVkeSG6RNuscfRmN8Tt19ybahwtbdcOIN/RP0tQLWbmfRIGP7K1M9WHyMBjaOpZwNz2g8f6Je9iF4BhE75hTA9temjDpojE48us09vMdyJPx6H8/o76ILHgsjf8ATd4C/wAFuKPgQR3hZZ1t6/kP5Er5kiu2pa1p6NjpD/KPM5+iQarbnEqiYwxblMPxFo33NHPfeLG/Y0J8nomhpJ5JOwqVplmPHfA/htl67yLTqLXbDR3SItj4Mm02ANPWmc+Z+pdI4u8gch3BTjhcNrGNpGmgXnTXW7U7tE6IVgDjiDajYqncd5gMTxmHMysf26EIzgWMGENhqHDeGTXj3ZANO5wGo7Lr0RmyG45RCWItOvA6EEaEciFI45EBZpksGDH9sl13Y63ekP2e7WmaHopTeaE9G4/mANmu8R6gp5jF0dTkTm7U2HBnbeJWzYlqFv0oCsYGJvtHwdr42yke5k79pOXr8VWJI3jbQZefFW77Qq1seG1LnHMxlrf3v6rPUjyVGYDX75z7iFmatP8A6E6X0Z+QD46jJG3JSoId7RcAy3dqp+GtzKyOzidgWwuRPPshGa4VlA2Vpaf6tPNHGxLjUQDXkrbMciA9wONrdGK+y+AA1FpR7ptbtHFXThEAAAAVeUQtMD3fRWJhLsh/fBbGmPufIzivUKfZO0dSXWS3e1g018l1aLlQYTd7neA+amxP1PIJ5ZkGeTSdfdGjR6lesaSbKPTG9zzP/SlNfZpPYrSJydIC8gaN48yV4uWGi4Lj+Ik+GgWLwnjPYIg0fH5oZtHjghp5X/labD8zjk0eJIXuJYoGjXL4pSxPHIXm0jxYG9hnmNBkhMwVcCHrqZj1FiLFK94uGXHcAf8AcUfwtpe27gQ7RwdqD9F2g2rpRlZ4/g+i61uNQuhfJC9pcxpdunI2GZBabHS6UVUz4jTI47UiTGR7qlU+JP42I9UHw6rklaHPbuB2gN7nv5IoyFFz9Suz/VJ3+K25qfhz3SDez5C6BuICY6N4DQBpZEQknmBuVVHEkMitqskdvOuNOC5VFRZpPYo+FVF4x2Fw9UXPOIt4zCUa5SOu70XKeezT3L2mmuxp5gKZ6duga4WLQR2gFCWbK0u+54ha0u1LbtvbuKIVFTusJHJbRS3aCOIB81UqpPUkFl5BgXEdkAReI2I/C7j2X+qXN4sduvyINjfgrEin5quvbNO6mijqYwLl4ieOYLSWu7xu2/iHJVZfqaml17L8bDxCsc7DxCGY3iLI2OcSLAKrIfaNLoWWHMZ+mS9qsadUiwcT/fJDOR4jh1dY5U5kGg2ikpp3VDOLjdp0c0uvbsI4FXhsltk2rgbIwkahzTYlrhwNvMdhC+fsRpy2wOi64TVSRHeie5juJaSLjt5jvVg22ZprNpn0+ypLuK7tdbtPIalVF7Ppqytkc6Wpl6CPIhpDS92u7vNAIAFie8K2IbNFhkg2XnoRd6thwYkbZbP19e9oLY2QMN2sMh3ibWL3WbYusSAL2Fz3qrsU2YqsPk35YnCImxe2zmdhJbp42X0aCsfCHNLXAEEWIIuCDqCEvvJ75jVesZMbQBiUbQ4yHMDXeBRGhxANKhbe7JfYaodALQygva38hBs9o7MwR324ITT1Z4gpV6D2s67S+oVWp8uMx8gxJp4ha1FYHZDTifklKPELWuNU67OYI59nyC3Jv1Qij9S1mooqBbdmAWYqY6m7wd02HdbirMwbFY3RhzXAgDxXtLhzRo0eSntpm2sQPJPVsU6nJarUC48zalkbuixBXV0gsRcZ5IPieEFjHSQXu0E9Hwdbg2+jvRB6DFnStDtx7ePWAB8rpgarHDCI7M8iOTG2FlrVX3CBqSB5oQzEyB71u/8AqubMYIkF3Ag5WuLX4JlbVYcSmww/EA0ADgLLEEkx08AB6rETcJPttKpxnHpJ3kudZvBo0A7+KFtrANM1Ae8uOa3a1ZTMScmdalSoMASU+oOt1vHN/fHzUZoXeCmLtNOapCEACPOzuM9Kwh2bm2v2g6HvyKOROPhyKr/YCpBqp230Yzd7t528fgrFZFZVsudTgTmNXZtsITqcZaQu42XsdfLAOu0uYPxNzIHaNfJSmtXcBDXUP9xI2kjBmoxVsjCWkG4WmDVnVcP1H1AQzFMJI+8hO67Ujg7w5qDRvlBOQzN8ro66vkEy6jIjbU1N2lb0FR923u+aXzVvAzBI7FHbtLHG0BxLbX1BA15ptdSpMnZxGivl6hW9BN90zu+GSW49p4JG2ErDfTrBT6LEmdG0BwOXAjmUT3BnMoRgQ30qq/25YxdlPTDUkzOz4NBYy/eXO/lTZi21kFOwvlka0DtzPY0ak9gVI7R7Rfb6p87iWNsGsB4Mbpc6XJJJ/ciBsjiWQcwPG0JiwXYGsqrOhgeG8JHHo294Ls3DuBVh+zr2WxsDamrbvvNnRxuHVjGoc9v4n8bHIZcdLQBUhMwjWgcASj5fY1iUjLOfTXGhL338bR2Qis9nlfRdaSDpY/xOhPSWH7fe9F9Eh66NerFBKLcynIlbezKSP7Gzo8wS89ty8/8AXgniNcK/AGtcZoWhrtXtbkJOZt+ft4rKSua9oIKzrEKtgyWbfzJrQpETVB+0ALnU4w1jSXEADiUMSApJwIC9olG2VsQOoc4ju3bH5JQZs+w8EfrsRM797Royb3c/FeRx8kwi8TqNLT7VQVhzFl+ypbI2RhJsblh49x596e8EqWuaLd3ceII4Ie2Fw4FCsbxn7HKx9iWyXDgNd5ts7dx9FS1MfIQOqpVl44lhRuAUqORqTMK2vilGW/3Fjx8l3xfaoQR7/RyPH6W5DtJNrDtQA65xMN6HB5EbJakIU2mHJKezu1j6t7i4BgByaDfxJ4pwDslU8tj6lCpWcaiIWzVb7RYwzpCyMC2hJ4kcu7mnDaXFCyJ9jnY+GWqqMSEk3UlRNPQUB8s0KuxOUm5e/wDmPyKxD95YpzNoVKPAnv8AhTuxcSy2qbJsBlZ7h14HMeaW8UZLexLTblnbvV8AwKXqZyYutVirWRmOPNx1PxQ8UpJ6z8v0/wBSpTYYhwcT/D9V4YHcrbYzDCrBOHVckEwlZ7wPgQdQewq1cD22jlaBezuLTqPqFXE0Nx1cu+3yWtBSbj993WPDhbmvWhX58zJfSO/YlyxYk2+RU5mItOqqWPEzwLx3EH0KLYXPJKbCXPlax8ikdjL0Yq+hdexLBlrGlRo4wolNhnVF3G/P+iI09PlmVaqtiYMVbJsYxZLmJ4eJjujTiR8kdxOgkcw9E7PkePcUDhqd1xa4EOGoPBWtykq2RN8O2Xgj92Nt+ZFz5lFG4VH+VvkFrBNdTI3JYsTFySYnbR+y6mnBdEOhk5t90n9TNPKxSPsRsc84synqG2EJMrxwc1liwjm0uLPC6vFsRKhy0TGVLJwAHlhiJ4lu8HgeBB81oaa9gdrdSVaMzStgVwjkuF0DlsienQFbNcuYK9CmekmNypb2lYtU4ZiBMBBhnb0oa4XAeDuyBtrEfhd/GrlYVWftnfGHUu+GknpQN7l92SM/BDdQw5l6/wAojH2vVRsNyNt8t7rG3hcJjw2okqbOkeXnUDQDuGiQtoKZhjaWNDbZWGXvf1UnZzaR0IaDcgeY+qXKKPE19JYtR589GWfG22Sn0zLlKtJtUyX8Qv2ghFaas3tLnuXiyrNf3ARnMYy8AKJUYO2ctLxfdvbx1+C60FA52bsgjkNPZAts3jaJn3WgDAkGhwZrNAERfRtLSHAEEEEHQg5ELsBZQcSr91uWpIaO0k2CXKhRmIbixlU7NQTMq3NgjdIGuLXAaABxAJcch4nNWod8M6zc+8Kbh2HMibusAAuSf1OcbuceZJUt8AIT40wPJ7illuTxKzx/EGklrsjYix7UjuoD1i3MjhzHMKzNtNmhI24GY0KQMPoJHSFjciNTyQHq2HnqaOj1Ar/aDWOWKdi+HPYblufEjQ/1WIGJvLarDOYX28x+QSmFp3WjW2rr8zy7EpAk6lYsXmi+mUCsTYBe2WLFWNTLLZYsUT0I0FAHtuV2qKXoxvNcbjMcwewrFiJgbYuzHdiOmyOJOqIQ9wscxlpcG17cNExNFlixFrHxmDcMORO7AhmPYa18Zk0ewEg8wM7HsWLF5wCvMAYGw6ckBHKY3K8WLIHcUfuEd+wS1jVe77VAzgQ8nvtl8PVerE5X+Ynq+400cl2hSmlYsW4smdAtgsWK0ibgqjPbriJdWwxEZRxFw7TI8g/+MLFiq/UJV+Ur2KQkZk2Gg4C6mQsyAWLEuY5LP2b2cjAHFPVBhzGgWC8WJHsxhiRxCrIwumixYrCLmRJZyUmzYu6TEo4jk2N1/wBx3SQT9F4sXq+W5k+JYzF2AXqxa4maZDr6cEZpRpMKY2acji4f8G/1816sSup/EfvDVnudpcLadVixYksQwY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48" name="AutoShape 24" descr="data:image/jpeg;base64,/9j/4AAQSkZJRgABAQAAAQABAAD/2wCEAAkGBhQSERUUExQWFRUWGBcWGBgXGBcXGBUXFRUXFBUXGBUXHCYeGBkjHBcUHy8gIycpLCwsFR4xNTAqNSYrLCkBCQoKDgwOGg8PGiwkHCQsLCwsLCwsLCwsLCwsLCwsLCwsLCwsLCwsLCwsKSwsLCwsKSwsLCksLCwsLCwsLCwsLP/AABEIALUBFwMBIgACEQEDEQH/xAAcAAACAgMBAQAAAAAAAAAAAAAFBgQHAAIDAQj/xABBEAABAwIDBAcFBgQGAgMAAAABAAIDBBEFITEGEkFREyJhcYGRoQcyscHRFCNCUmJygpLh8BUzQ6Ky8bPCJFOj/8QAGwEAAgMBAQEAAAAAAAAAAAAAAwQBAgUGAAf/xAAtEQACAgEEAQQBBAEFAQAAAAABAgADEQQSITFBBRMiUTJhcZGxFFKBoeHwQv/aAAwDAQACEQMRAD8Ar2mw1hbc6lDq2g3CbG458e5evqXC2duXI9y5TzFwzyQuMcR85B5nAyZLm+ZY8HmuLz2LwEo7HE96Y3XeJ/r/AHqoJcvYn5ohHEXViDCW9yXemgLyAL5qI1+SmUFd0Zva6BHgM9wrHRTxZtOXYSPTRT6LEXPcGuBabi/DLmOfHyXKh2hacibH9X10XCeuDpOrwtbvvcqDiRtl7bOub0TQwWaALBHWlJuxNR9y2/JNrJU4p4mW4wZJYtQeK5mXIr0OUyuJuWg6hBMc2BpKtp3omsedJIwGPB4Eke93G6NBy6slUEA9yyOyHKnE+cNpcCfQzuhkztm1w0ew6O7OII5hK2I1l8l9DbdbHMxCeAucWtjDi/d95zXWswcrluvAX5ong+zUNM0NhhZGOwC5ytdzjm49pKVWjDZ8TVs15asDz5iL7H9oA6jERPWic5pHHdcS9p7syP4VZtNUrWfDY3NJcwX4ECzh3OGa5wYcB7rj45oVlDZyszi6scyc+XJV97S8RDWwtv70o/4uTlVb7BoXd2foqM9qOOSyTtBikiYw9UyMczfdzG8NB80uamY4IjmjISwP9Se+Ak3GYXjShWGY64AX8Qizq2N4uBY+hSL1kcTvKbwwBHInVpRyhp+qLpehqQCpcuPbrdQO1UQYMJdlhgSLt5UN6B7e4eJcEi4XHZ10Qr6qWul6OnY+UNNzuNLiTpc20brmVNk2Rq4Ii+Wmla0AkndJt3lt7eK2NMhVefM4/wBRvSy34nIAx+8EYlXDea0Ht+nzXehG6LHPj2Z9iAQP3pblMEGqm844EroUDZYwq2ovlYEciF0dUuid1SQNRmfLwWtDSF4JHBSX0+9BvcWSNHg9rgfWNqT5M1WVB4khu1M+7k7PtQabE5JJA6VxJB46DuCLR0DSNEJxqjLCCP7siqPEVeqsMHXjB5/aEIX3zXqi4VUNeLE2PA/Ir1JFDmdEty4m+wMMckojmY2RhccnAEXLDwPaAmvEPZdTvJMYMXYHucB4H6pO2Yk6KaEu/wDsaT2Zgeg+Cu+GPeF+C3UAI5nz+9iGyJT+IezB7bljg7vFks4hsnIzItI7l9FGmbyCh1WExuGbAfBX2jxA+6ejPmqbCSNVEZBna6una7AmQs32A23gDlpe/wA0kzxtOrQe8BVJxLqoPMV2055BbiE20Vp4XsX0kQ34WtdbtBHLIcexdz7Lr/iI8B8wq7MwotAPMqPePHJM2zWzMk33rgWsHu3/ABk8R+kc+Ksai9nLGDPXmQDbw0SztLiVRSymJ5Ol2kXs5vMfC3BU2gcmXFpf4rD+BYk6mbuvF2jQjUfVGR7Q6RuT5Qz9wPxFwqgnrJJD964n9NzYeH1W7IIuIJ7rD1zVP8gDgCND08sMseZdlHtfSy5MqYXdgkbfyvdEmYiDoQe5UA+khP8Aog97nfIhd6So6L/KYyP9oPxJKt/krKH0t/Bl+DEBzUbEcfjhYXvcGgevYBxKpZ+OVDtZX+BI+C5CtkJ9938x+qqdUPqXX0lvLS7cFxPpImyn/UAeBxDXZtHfa3jdFm1IKpjDampisWvJGu6ST6HJWBgONdLHvHIi+8ORCumoB4MV1Giar5A5EYI6nelI4NHqf+lMBS/gc+9vO/MSfDQIzv5XRUfIzEWXBxOz3b2XJeSQNc0te0OaciHAEHvBXGmd1b881tNUhrSTwVgcjMpjmLVX7NKJ73brDGCM2sIDQeYaQQO4ZJNx/wBmzqc3Y8lhOR5djgdPNWvSSdQE6kXPio+LyNdE5rtCCD/fNUatWHIjlOruqPxYyjcUw90DC50mg5IDhmzVdXuZZjxC5wBeRZoaTm6xsXgDldOuzuAGpnc+brRxOcLH8bmuLRkeFwT4KyYGWSwCofiI3dqbbBh2P7SRszgkFHC2KBoa0ani88XOPEo1FJcIMy4Uls4Dj3X802jhhMt15lUe2HYOOF7KynaGiR+5Mxo6oe65bIBwvYg8LkHiUkQixVv+1PFG/Y+j4ySRho/a7pD6NKqFzuuUrqe5uemH4c/cPYO7IqZQi9NP2OgP++QKDgwvveHzUpkhjpqk6kGH/wApF/VJjsTTs6P+39iTadqFbRuBLWjXUoe3F387d31Xjnl2ZzRd4EF7bMD+sgmItN2+SxEI6Nx0b6LFBZSc4lkSxBt3/wDv5jpt3s2GtNTELEf5gHHk/v5pywV/3bL/AJR8ERr8IDmOaRdrgWkdhFig2ypdHA1srTvsLma6hjixrvEC/inUypwZzDEMsYmLawXOKa/JSmWKPzARe2uog6jn42jc4d7RvD1AVYbK4IamccGMs5x8cmjtNvIFXViFI18b2O91zSD3EJP2Dwl0FL122kkcXWOtrANvyyF7dqo36wqNhTGimBA4eSkG64Mp+ef98lzncGi+iCdQM9SmJ3dVAapT2soBU7piLRI0OaJHC+6H23i3tyyRCqqzJl+EeqxjUnfrM/FJAcociV5L7NJgLsljceRDm38c0t19DLTu3JmFh4X0d+1wyKu2OO6j4rgzJ4zHI3eafNp4OB4EJRbT2RNGn1SxT8+RKUEy231zxrD30074X5lhyOgc05tcO8et1CFUmdueRN1dQpGYR6RdIagA31Qo1oW0VVc2AuV7YZPvrG2nx0Wtx/vipeF7Rthu17rdLcDvuPrZKIc+4ytcgAnIEk2AVv7K7Lxwta4tDpbZvIF+ZA5Be5yMxHVX1isqOzO2ztY4tFmPtzLSPimKWU7mhzNl0jiUuOIc0QEgYzMNmycyIagAIXitdfdYPxEDw4otiVI17CL2NsnDUHgqxi2tZ0gLnAubdpANzvXsdO5FFhxiSibuRLIkqg0JY2jxuzCAdcvNDK7a5u7c3A/abfBKM+OGeVrW5kny/qch4o3ugjiWqTLYlg7NQWgabWLyX/zHL0A80wQNzUGjg3WtaNGgN8hZEqcIIlnOSTN5tEnYr7Q6SK46Tfe3eaWMaXO3gc26WBvcZkJuqnZHuVc4psOyaeSWIhgksS0g+9+Ii2l9e+697qoeYM4xzEbH9ppKyobI8brG3axl77oOpJ4uNh8O0xIwSSRojeO7FzwtL9zfa3O7OtYDm3X0QrCpmm9/dcD9Qqu4s5E1dEwAwIwbOR33vD5rviQtTVp5dAP/ANmH6obg1eIyQfNGZnsbRvfMLiplaGjmyIEhx7L/ACQV8CaF7bQWP6f2ImtkzvzRGkqmNzcCTyU6npqTizyc4fNFafCKUi7YS7vc63xVtuTxK13g8YMG/wCOcgfRYmCLA4uEEXiC71JWK/tNDZH+mW6Eq49WtpqgNcd1soLmHhvNsHt7NWn+Iprak/2k0AlFJf8ADPc9rejfcdxIb5LQsHxnJ0LucL9z3/G7e60u+Cn0mNhwueqe36oNR04IUWtHVcOaEWIm3/g1lcDuG5NpWOf0YcCSCTysNfiFPoXbwuq7wSJ4BIaXOJcCQCcg4gC/cAfFOeAVe6dx2ROdjl36oVjZWZdlWzgQ+hePG0RRIvCHY11oyk26MXkCOGzcv7yWwK4YZXBzbHUZH5FbySWKz2HGYEg5k6mXcoUyuAXVuJX0BKujDGJ7Biht7suaiVkjALhpa7tsbt+LvNINVs1K026O5JsLHn5K7S67TkST6eaGuwpxdvbummi0q8pSD5+o4ljhcRW2e9nUTQHTtEj+X4G9lvxd5TdDgkDRYRRgct1tvgurTu5EWUmE3WYzsx+UAzsTyYFxHY2GUdX7pwzBbpcaXboQulNj/wBnf0U5DHcDwcObTxTCIAg+1OzzKqAsfkW9YOtcgfi8x8lYFhPLZnhuoapsTa8dUgrvJW7ouSAOZICDbMbHU1M0bjN4/meS4nuvkPABMn+FxObumNhHItBGfYQtNaHPOZJKgxMxfbhv+XC4PecgRmAed+KgYPgEcI3g0F7s3OIzPjwCM49sjTQ2miiEbwQOpk0gmx6g6t+0Bcg7JI6oMjbIWy1du2vOPMG4oBulKGzdCH14IGQdc/w9b4gJxxKTdje7sS9sKL1R/Y8/7mhep4l9MOSfoGWJAEQgGShRhTmHJaIlTImJSWY4/wB55IPCpmOz2YB+Zw9Ln6KPS0ryLhp+HxWVqiTZgQTyXHDcJD2x2FAf08JEYcfvG26pJ0eANCTrzvfnexomEAAhcMWYDC+/5Xf8SpUFORK1WNW+REPZrYdryDI4v/S0WB7yUe2l2ClqiwtexjWAhrLGwvbiO4cEY2OjHQMPEi577pmiHBbFNQxmM3ap3PJ6lCYzspPSn71nV/M03aey+o8Uy0VXGWAi3crLxbDWyRua8AgixCpqvwvoJHNa85OI77GymwbOY/oLSzYxGtmKx208l6kwb/Oy8Sx1SidIuiyM8y/b2Vf7ZY411bBADo18h7Mw1vn1vJEdpNt4oOoXDfI6sYOZ7TyHaVUEWMF2JdK83L7gnlpYdgyATrv4nIaKvbYGMttkgZvKJhlJ9pe4n3GGx/U7W3da3mFArq4bpcDqEwbC2dSNcOLpCe8SOHyCXtbxNbU2GmksOzxDlNRtaAGgADgF5V0rXizh3HiO0HgVJjK51DkswyJzuTnMVcQ2hNK4Mnvun3ZAMj2OA0d6IZiO28G7/mMz/UPgiG19OJad44gEjvGYSpsHsqyRoqpWhxJPRA5hoabF9jq4kG3IC/FURMjuNoqEbmnKnNXLKJKZm6380l2scOVvePeAnOPD3OA3jY8bfUonHCAuzWonsJ5EpYQ3iD4sLaOF+/NS2UwClBgW1wEVUC9CU6nFkC7tpwtHTrX7SrcSRmeVVIHNLfI8ihGHy5qTjGMtgjL3EX0aOZOiCYXV3AIKz9TgMDKWLxmNUb1xr5g2N55NcfTRRoq0W1Xc0/SCx0+KogNhwIuBzAGAbQVR6r4G24EPIPi3dNvNNtPNI4cG+JP0XGCla3QKWxpK2a1IGCYRiD0IuYpsnNNM2U1jyG3tEWAR5i2jTe/ablQqmfoyY3iz2+RBzBCeooLaqtfavFIyaGWMX3muY4Xzu0gtP+53ol9Xpww3DuErVrWCiQ8erR0JAKCbHYmI6plzYG7D/Fp6gKFMZntsQPig01LKx17X7klVgDua1GiuQ/JTg8GX5K8XyWwqLiyrjZzb/qiOcO3miwdYneHbYZHtRafbJpIZEC57jYEizW9p59ya3wFmmas4MantD5Blfd07CbX+SJwxoZg8Fmi+Z4nmUYaLIC88mJ2fU3bHdQMSw3e6pyY4EG2vcPqiUa7zNBsihQxGYCDMLwRkQszeA7TdTKioEXvac1ktQG2vxXlZG2VhY4XB7bHwPArSUADCyPPMXse2yYwbrM3G+fADmqzqKkveXHUq1zsLSO1jNzx35L/8knbV7CPpi10AkmY69wG7z47ae6M2nnbhxSGrS1hnxOm9I1GlQ7OmP3FuMLF4x1jY5EZEHIg9o4LFlGdaIpvwR4kLnSOL73Jdm48Lm+ZWn2F4de+fNX9UUMcgs9jXfuAPxQyo2OpX/wCi0ftu3/itbL/c4QXac9oR+xlU1G0Mgj3XtNxlcZ/BPfsc2lEkUkDj1o3F4HNj8z5Ov/MFvW+zeI+497ew2cPqgE+xVVRyCenILmZ3bxHEOYdQVBYnsQlzpeu1W/mW86WygVM6VsB9oUdQRG8GObQsIOZ/Tz0OWqZ3UbnDPJUCs3AEyWXYcNF/HsQDY3k6Bp+C19m2INfRMZ+KK7SOzeJB9V1xzZYTNLXOdY8iB28igdHs0aRxfC+QHva4eI3QT5oqUsoyYZCpGI+SuF1oJUpzbXSRj7yK9tS0/wDqQo8W20kgHR07nAi4Je0A/NQW+5b2j+n8iOhkWvSJWpZMRnPViZE3m43J7r/RSYtiJZT/APIqpP2MG6PE538AFYKTPbFH5MP7hCt2hgi96QX5DM+QQk7VyTHdpoXO/U7Ty09UxUXs9pWDJhvrvElxv4otT0nRndIFuwIoqPmV92sfiMn9YjHZeaU3nf1j2b1uwaADwWk3swmOcNSB+ktc2/ZvNdl5KzfszXDTJcIozG4A6HQq/sr5i5tLcxWwfAXQZSAl35id6/cSj8UKMPgBFiLhK8W0EHTOibJvPY4tIAcSC02N7BSEWuUALdQyyALu0LlCSdAfh8UNx9lb0Z+ziMG3G5d/Dfq370QtgSVTccZ/mSsXx2GmZvzPDeQ1c48mt1JVYYzjrquQyPG60ZMZ+UX4ni45X8uCXmzvmlL5Xue/S7jc93Z3Ii7IALH1OoL/ABHU7X0z06ulfcPLH/j9psHf0WjoQcysauoSBM3QoE0bQtPBDKqrFLPHvaEgtNuF7G/cmqloAQCUMx7BhUDd/Le3j/0jVOazz0ZjeqKj1F/K+f8AfqWDgeItc0EI5vAqlcCx2ai6krS9g0cNQORHFWDgW1bKjKPedbXI5d5OQTIfAnI2qCcrG2MryWp9FFEriOXqtTSE8Sr1tzkxbE7Rv3z3KW1qG09O+IkusWm1iOGuoU+Ka60qnBg2Ekb+6LryluTvHiuMh3jbgNVIYUUcmVkHHNloKsfeNs4aPbYPHZfiOwrFPkltkNViG9NbHJEaq1uoqXajkCKFNV77t1ufyReKj5qBs5hrWMLhfruLs87C9g0dmp8UaCzVJIyZR25wJx+xDkhmKtMbSRmBrzCYGDJDMTN3BvMgeZU8+JCscyHgezkTHmo3AJpGgF1sw3UNHK/HnYckadEu7WrCFqKu0YgmYscmD5aZRpKAHgi5YtHxqZ4GKmKYCx7TkhmwuAbks5eL7pYG8rO3i4jtNgnKpiXPBogDJ22+aGawSDCb+JOijAXV9OHDt4FeXsthUAc0SCnOlJDt06qY+mDhY/8ASiVNVexAsRoe9aipcdSok4JkiCYNG645j1CyoqAWmwvx8kPqZ2su5zg0Di4gDzKXcZ9o1JAx1nGV1tIxcfzGzfVUZwvZhRXHGCpLgLoZQYJFEXOYBd73SOdxcXuLjn4qvcG9pklZL0QY2BlrjrFz3gHO7rADhkBzzVj08w3QBwAXgQxkshUcScJrZBei7lyiA1K3dUE6ZIkBFna3Y1sjXTRsAnAv1bDpbD3XDi7kddOCr8AC7XgtcDmCCCD2tOaucRE/1S5tnsq2qhJZuido6jtL/ocfynt01SWo0of5L3/c3PTvVDTiuz8fB+v+pWkgAORuOC6U0rQbuQLFI56aQxytc1w4agjgQRkQVxgqZH6Zd91lNQROtTWVuMZ7jhPjYAsF3w42F3auzPyCXqWmtYk3Pw7kQjceZ80Fu4vrdI99ft1kAef1hGpoo5pBHcZ5nuGqc8Iw1kbAxgDWjgP7zKrmOO0olY4h4yzzB7CEz4bte3JsnUd26HuPFMVMs52/0u6peY6MaApUbwErN2kj/O0d5ARGhrBJ7h3u0aeaZDCZLVMO5m2e0bKSjlmdYkAbrdN95IDW+J48NUN2a2zpqljHMmYC/IMc4NeH2vuFhN766a8EH219mtZW/eOqoyGf5cJjcxjb/r33Evt+Ld8BdJp9iNe0hzXwbwIILZJAQRmCD0YsQnK1xzPBVxyZeMbl2YUg4NtDXUwbFiFLKSMhUQN6Zr7cXsiu5p7QM88gnSjrmyNuL2/U1zD4teAQmgYBlIkpg4nisXt1isJWC8F/yQPy3b5E/wBFKQrDnvbO5rWksdmT+V3zuPgEWqwWi6xqwxrzjqFPc26VAcRrN17SfzA+q7vxAc0AxipuV5m44l0XmPsbrhbWS1s7jJLA1/vDL9w4eKYY6kFa6OGGYBlKnE6WXhatgsuFaVkeSG6RNuscfRmN8Tt19ybahwtbdcOIN/RP0tQLWbmfRIGP7K1M9WHyMBjaOpZwNz2g8f6Je9iF4BhE75hTA9temjDpojE48us09vMdyJPx6H8/o76ILHgsjf8ATd4C/wAFuKPgQR3hZZ1t6/kP5Er5kiu2pa1p6NjpD/KPM5+iQarbnEqiYwxblMPxFo33NHPfeLG/Y0J8nomhpJ5JOwqVplmPHfA/htl67yLTqLXbDR3SItj4Mm02ANPWmc+Z+pdI4u8gch3BTjhcNrGNpGmgXnTXW7U7tE6IVgDjiDajYqncd5gMTxmHMysf26EIzgWMGENhqHDeGTXj3ZANO5wGo7Lr0RmyG45RCWItOvA6EEaEciFI45EBZpksGDH9sl13Y63ekP2e7WmaHopTeaE9G4/mANmu8R6gp5jF0dTkTm7U2HBnbeJWzYlqFv0oCsYGJvtHwdr42yke5k79pOXr8VWJI3jbQZefFW77Qq1seG1LnHMxlrf3v6rPUjyVGYDX75z7iFmatP8A6E6X0Z+QD46jJG3JSoId7RcAy3dqp+GtzKyOzidgWwuRPPshGa4VlA2Vpaf6tPNHGxLjUQDXkrbMciA9wONrdGK+y+AA1FpR7ptbtHFXThEAAAAVeUQtMD3fRWJhLsh/fBbGmPufIzivUKfZO0dSXWS3e1g018l1aLlQYTd7neA+amxP1PIJ5ZkGeTSdfdGjR6lesaSbKPTG9zzP/SlNfZpPYrSJydIC8gaN48yV4uWGi4Lj+Ik+GgWLwnjPYIg0fH5oZtHjghp5X/labD8zjk0eJIXuJYoGjXL4pSxPHIXm0jxYG9hnmNBkhMwVcCHrqZj1FiLFK94uGXHcAf8AcUfwtpe27gQ7RwdqD9F2g2rpRlZ4/g+i61uNQuhfJC9pcxpdunI2GZBabHS6UVUz4jTI47UiTGR7qlU+JP42I9UHw6rklaHPbuB2gN7nv5IoyFFz9Suz/VJ3+K25qfhz3SDez5C6BuICY6N4DQBpZEQknmBuVVHEkMitqskdvOuNOC5VFRZpPYo+FVF4x2Fw9UXPOIt4zCUa5SOu70XKeezT3L2mmuxp5gKZ6duga4WLQR2gFCWbK0u+54ha0u1LbtvbuKIVFTusJHJbRS3aCOIB81UqpPUkFl5BgXEdkAReI2I/C7j2X+qXN4sduvyINjfgrEin5quvbNO6mijqYwLl4ieOYLSWu7xu2/iHJVZfqaml17L8bDxCsc7DxCGY3iLI2OcSLAKrIfaNLoWWHMZ+mS9qsadUiwcT/fJDOR4jh1dY5U5kGg2ikpp3VDOLjdp0c0uvbsI4FXhsltk2rgbIwkahzTYlrhwNvMdhC+fsRpy2wOi64TVSRHeie5juJaSLjt5jvVg22ZprNpn0+ypLuK7tdbtPIalVF7Ppqytkc6Wpl6CPIhpDS92u7vNAIAFie8K2IbNFhkg2XnoRd6thwYkbZbP19e9oLY2QMN2sMh3ibWL3WbYusSAL2Fz3qrsU2YqsPk35YnCImxe2zmdhJbp42X0aCsfCHNLXAEEWIIuCDqCEvvJ75jVesZMbQBiUbQ4yHMDXeBRGhxANKhbe7JfYaodALQygva38hBs9o7MwR324ITT1Z4gpV6D2s67S+oVWp8uMx8gxJp4ha1FYHZDTifklKPELWuNU67OYI59nyC3Jv1Qij9S1mooqBbdmAWYqY6m7wd02HdbirMwbFY3RhzXAgDxXtLhzRo0eSntpm2sQPJPVsU6nJarUC48zalkbuixBXV0gsRcZ5IPieEFjHSQXu0E9Hwdbg2+jvRB6DFnStDtx7ePWAB8rpgarHDCI7M8iOTG2FlrVX3CBqSB5oQzEyB71u/8AqubMYIkF3Ag5WuLX4JlbVYcSmww/EA0ADgLLEEkx08AB6rETcJPttKpxnHpJ3kudZvBo0A7+KFtrANM1Ae8uOa3a1ZTMScmdalSoMASU+oOt1vHN/fHzUZoXeCmLtNOapCEACPOzuM9Kwh2bm2v2g6HvyKOROPhyKr/YCpBqp230Yzd7t528fgrFZFZVsudTgTmNXZtsITqcZaQu42XsdfLAOu0uYPxNzIHaNfJSmtXcBDXUP9xI2kjBmoxVsjCWkG4WmDVnVcP1H1AQzFMJI+8hO67Ujg7w5qDRvlBOQzN8ro66vkEy6jIjbU1N2lb0FR923u+aXzVvAzBI7FHbtLHG0BxLbX1BA15ptdSpMnZxGivl6hW9BN90zu+GSW49p4JG2ErDfTrBT6LEmdG0BwOXAjmUT3BnMoRgQ30qq/25YxdlPTDUkzOz4NBYy/eXO/lTZi21kFOwvlka0DtzPY0ak9gVI7R7Rfb6p87iWNsGsB4Mbpc6XJJJ/ciBsjiWQcwPG0JiwXYGsqrOhgeG8JHHo294Ls3DuBVh+zr2WxsDamrbvvNnRxuHVjGoc9v4n8bHIZcdLQBUhMwjWgcASj5fY1iUjLOfTXGhL338bR2Qis9nlfRdaSDpY/xOhPSWH7fe9F9Eh66NerFBKLcynIlbezKSP7Gzo8wS89ty8/8AXgniNcK/AGtcZoWhrtXtbkJOZt+ft4rKSua9oIKzrEKtgyWbfzJrQpETVB+0ALnU4w1jSXEADiUMSApJwIC9olG2VsQOoc4ju3bH5JQZs+w8EfrsRM797Royb3c/FeRx8kwi8TqNLT7VQVhzFl+ypbI2RhJsblh49x596e8EqWuaLd3ceII4Ie2Fw4FCsbxn7HKx9iWyXDgNd5ts7dx9FS1MfIQOqpVl44lhRuAUqORqTMK2vilGW/3Fjx8l3xfaoQR7/RyPH6W5DtJNrDtQA65xMN6HB5EbJakIU2mHJKezu1j6t7i4BgByaDfxJ4pwDslU8tj6lCpWcaiIWzVb7RYwzpCyMC2hJ4kcu7mnDaXFCyJ9jnY+GWqqMSEk3UlRNPQUB8s0KuxOUm5e/wDmPyKxD95YpzNoVKPAnv8AhTuxcSy2qbJsBlZ7h14HMeaW8UZLexLTblnbvV8AwKXqZyYutVirWRmOPNx1PxQ8UpJ6z8v0/wBSpTYYhwcT/D9V4YHcrbYzDCrBOHVckEwlZ7wPgQdQewq1cD22jlaBezuLTqPqFXE0Nx1cu+3yWtBSbj993WPDhbmvWhX58zJfSO/YlyxYk2+RU5mItOqqWPEzwLx3EH0KLYXPJKbCXPlax8ikdjL0Yq+hdexLBlrGlRo4wolNhnVF3G/P+iI09PlmVaqtiYMVbJsYxZLmJ4eJjujTiR8kdxOgkcw9E7PkePcUDhqd1xa4EOGoPBWtykq2RN8O2Xgj92Nt+ZFz5lFG4VH+VvkFrBNdTI3JYsTFySYnbR+y6mnBdEOhk5t90n9TNPKxSPsRsc84synqG2EJMrxwc1liwjm0uLPC6vFsRKhy0TGVLJwAHlhiJ4lu8HgeBB81oaa9gdrdSVaMzStgVwjkuF0DlsienQFbNcuYK9CmekmNypb2lYtU4ZiBMBBhnb0oa4XAeDuyBtrEfhd/GrlYVWftnfGHUu+GknpQN7l92SM/BDdQw5l6/wAojH2vVRsNyNt8t7rG3hcJjw2okqbOkeXnUDQDuGiQtoKZhjaWNDbZWGXvf1UnZzaR0IaDcgeY+qXKKPE19JYtR589GWfG22Sn0zLlKtJtUyX8Qv2ghFaas3tLnuXiyrNf3ARnMYy8AKJUYO2ctLxfdvbx1+C60FA52bsgjkNPZAts3jaJn3WgDAkGhwZrNAERfRtLSHAEEEEHQg5ELsBZQcSr91uWpIaO0k2CXKhRmIbixlU7NQTMq3NgjdIGuLXAaABxAJcch4nNWod8M6zc+8Kbh2HMibusAAuSf1OcbuceZJUt8AIT40wPJ7illuTxKzx/EGklrsjYix7UjuoD1i3MjhzHMKzNtNmhI24GY0KQMPoJHSFjciNTyQHq2HnqaOj1Ar/aDWOWKdi+HPYblufEjQ/1WIGJvLarDOYX28x+QSmFp3WjW2rr8zy7EpAk6lYsXmi+mUCsTYBe2WLFWNTLLZYsUT0I0FAHtuV2qKXoxvNcbjMcwewrFiJgbYuzHdiOmyOJOqIQ9wscxlpcG17cNExNFlixFrHxmDcMORO7AhmPYa18Zk0ewEg8wM7HsWLF5wCvMAYGw6ckBHKY3K8WLIHcUfuEd+wS1jVe77VAzgQ8nvtl8PVerE5X+Ynq+400cl2hSmlYsW4smdAtgsWK0ibgqjPbriJdWwxEZRxFw7TI8g/+MLFiq/UJV+Ur2KQkZk2Gg4C6mQsyAWLEuY5LP2b2cjAHFPVBhzGgWC8WJHsxhiRxCrIwumixYrCLmRJZyUmzYu6TEo4jk2N1/wBx3SQT9F4sXq+W5k+JYzF2AXqxa4maZDr6cEZpRpMKY2acji4f8G/1816sSup/EfvDVnudpcLadVixYksQwY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50" name="AutoShape 26" descr="data:image/jpeg;base64,/9j/4AAQSkZJRgABAQAAAQABAAD/2wCEAAkGBhQSERUUExQWFRUWGBcWGBgXGBcXGBUXFRUXFBUXGBUXHCYeGBkjHBcUHy8gIycpLCwsFR4xNTAqNSYrLCkBCQoKDgwOGg8PGiwkHCQsLCwsLCwsLCwsLCwsLCwsLCwsLCwsLCwsLCwsKSwsLCwsKSwsLCksLCwsLCwsLCwsLP/AABEIALUBFwMBIgACEQEDEQH/xAAcAAACAgMBAQAAAAAAAAAAAAAFBgQHAAIDAQj/xABBEAABAwIDBAcFBgQGAgMAAAABAAIDBBEFITEGEkFREyJhcYGRoQcyscHRFCNCUmJygpLh8BUzQ6Ky8bPCJFOj/8QAGwEAAgMBAQEAAAAAAAAAAAAAAwQBAgUGAAf/xAAtEQACAgEEAQQBBAEFAQAAAAABAgADEQQSITFBBRMiUTJhcZGxFFKBoeHwQv/aAAwDAQACEQMRAD8Ar2mw1hbc6lDq2g3CbG458e5evqXC2duXI9y5TzFwzyQuMcR85B5nAyZLm+ZY8HmuLz2LwEo7HE96Y3XeJ/r/AHqoJcvYn5ohHEXViDCW9yXemgLyAL5qI1+SmUFd0Zva6BHgM9wrHRTxZtOXYSPTRT6LEXPcGuBabi/DLmOfHyXKh2hacibH9X10XCeuDpOrwtbvvcqDiRtl7bOub0TQwWaALBHWlJuxNR9y2/JNrJU4p4mW4wZJYtQeK5mXIr0OUyuJuWg6hBMc2BpKtp3omsedJIwGPB4Eke93G6NBy6slUEA9yyOyHKnE+cNpcCfQzuhkztm1w0ew6O7OII5hK2I1l8l9DbdbHMxCeAucWtjDi/d95zXWswcrluvAX5ong+zUNM0NhhZGOwC5ytdzjm49pKVWjDZ8TVs15asDz5iL7H9oA6jERPWic5pHHdcS9p7syP4VZtNUrWfDY3NJcwX4ECzh3OGa5wYcB7rj45oVlDZyszi6scyc+XJV97S8RDWwtv70o/4uTlVb7BoXd2foqM9qOOSyTtBikiYw9UyMczfdzG8NB80uamY4IjmjISwP9Se+Ak3GYXjShWGY64AX8Qizq2N4uBY+hSL1kcTvKbwwBHInVpRyhp+qLpehqQCpcuPbrdQO1UQYMJdlhgSLt5UN6B7e4eJcEi4XHZ10Qr6qWul6OnY+UNNzuNLiTpc20brmVNk2Rq4Ii+Wmla0AkndJt3lt7eK2NMhVefM4/wBRvSy34nIAx+8EYlXDea0Ht+nzXehG6LHPj2Z9iAQP3pblMEGqm844EroUDZYwq2ovlYEciF0dUuid1SQNRmfLwWtDSF4JHBSX0+9BvcWSNHg9rgfWNqT5M1WVB4khu1M+7k7PtQabE5JJA6VxJB46DuCLR0DSNEJxqjLCCP7siqPEVeqsMHXjB5/aEIX3zXqi4VUNeLE2PA/Ir1JFDmdEty4m+wMMckojmY2RhccnAEXLDwPaAmvEPZdTvJMYMXYHucB4H6pO2Yk6KaEu/wDsaT2Zgeg+Cu+GPeF+C3UAI5nz+9iGyJT+IezB7bljg7vFks4hsnIzItI7l9FGmbyCh1WExuGbAfBX2jxA+6ejPmqbCSNVEZBna6una7AmQs32A23gDlpe/wA0kzxtOrQe8BVJxLqoPMV2055BbiE20Vp4XsX0kQ34WtdbtBHLIcexdz7Lr/iI8B8wq7MwotAPMqPePHJM2zWzMk33rgWsHu3/ABk8R+kc+Ksai9nLGDPXmQDbw0SztLiVRSymJ5Ol2kXs5vMfC3BU2gcmXFpf4rD+BYk6mbuvF2jQjUfVGR7Q6RuT5Qz9wPxFwqgnrJJD964n9NzYeH1W7IIuIJ7rD1zVP8gDgCND08sMseZdlHtfSy5MqYXdgkbfyvdEmYiDoQe5UA+khP8Aog97nfIhd6So6L/KYyP9oPxJKt/krKH0t/Bl+DEBzUbEcfjhYXvcGgevYBxKpZ+OVDtZX+BI+C5CtkJ9938x+qqdUPqXX0lvLS7cFxPpImyn/UAeBxDXZtHfa3jdFm1IKpjDampisWvJGu6ST6HJWBgONdLHvHIi+8ORCumoB4MV1Giar5A5EYI6nelI4NHqf+lMBS/gc+9vO/MSfDQIzv5XRUfIzEWXBxOz3b2XJeSQNc0te0OaciHAEHvBXGmd1b881tNUhrSTwVgcjMpjmLVX7NKJ73brDGCM2sIDQeYaQQO4ZJNx/wBmzqc3Y8lhOR5djgdPNWvSSdQE6kXPio+LyNdE5rtCCD/fNUatWHIjlOruqPxYyjcUw90DC50mg5IDhmzVdXuZZjxC5wBeRZoaTm6xsXgDldOuzuAGpnc+brRxOcLH8bmuLRkeFwT4KyYGWSwCofiI3dqbbBh2P7SRszgkFHC2KBoa0ani88XOPEo1FJcIMy4Uls4Dj3X802jhhMt15lUe2HYOOF7KynaGiR+5Mxo6oe65bIBwvYg8LkHiUkQixVv+1PFG/Y+j4ySRho/a7pD6NKqFzuuUrqe5uemH4c/cPYO7IqZQi9NP2OgP++QKDgwvveHzUpkhjpqk6kGH/wApF/VJjsTTs6P+39iTadqFbRuBLWjXUoe3F387d31Xjnl2ZzRd4EF7bMD+sgmItN2+SxEI6Nx0b6LFBZSc4lkSxBt3/wDv5jpt3s2GtNTELEf5gHHk/v5pywV/3bL/AJR8ERr8IDmOaRdrgWkdhFig2ypdHA1srTvsLma6hjixrvEC/inUypwZzDEMsYmLawXOKa/JSmWKPzARe2uog6jn42jc4d7RvD1AVYbK4IamccGMs5x8cmjtNvIFXViFI18b2O91zSD3EJP2Dwl0FL122kkcXWOtrANvyyF7dqo36wqNhTGimBA4eSkG64Mp+ef98lzncGi+iCdQM9SmJ3dVAapT2soBU7piLRI0OaJHC+6H23i3tyyRCqqzJl+EeqxjUnfrM/FJAcociV5L7NJgLsljceRDm38c0t19DLTu3JmFh4X0d+1wyKu2OO6j4rgzJ4zHI3eafNp4OB4EJRbT2RNGn1SxT8+RKUEy231zxrD30074X5lhyOgc05tcO8et1CFUmdueRN1dQpGYR6RdIagA31Qo1oW0VVc2AuV7YZPvrG2nx0Wtx/vipeF7Rthu17rdLcDvuPrZKIc+4ytcgAnIEk2AVv7K7Lxwta4tDpbZvIF+ZA5Be5yMxHVX1isqOzO2ztY4tFmPtzLSPimKWU7mhzNl0jiUuOIc0QEgYzMNmycyIagAIXitdfdYPxEDw4otiVI17CL2NsnDUHgqxi2tZ0gLnAubdpANzvXsdO5FFhxiSibuRLIkqg0JY2jxuzCAdcvNDK7a5u7c3A/abfBKM+OGeVrW5kny/qch4o3ugjiWqTLYlg7NQWgabWLyX/zHL0A80wQNzUGjg3WtaNGgN8hZEqcIIlnOSTN5tEnYr7Q6SK46Tfe3eaWMaXO3gc26WBvcZkJuqnZHuVc4psOyaeSWIhgksS0g+9+Ii2l9e+697qoeYM4xzEbH9ppKyobI8brG3axl77oOpJ4uNh8O0xIwSSRojeO7FzwtL9zfa3O7OtYDm3X0QrCpmm9/dcD9Qqu4s5E1dEwAwIwbOR33vD5rviQtTVp5dAP/ANmH6obg1eIyQfNGZnsbRvfMLiplaGjmyIEhx7L/ACQV8CaF7bQWP6f2ImtkzvzRGkqmNzcCTyU6npqTizyc4fNFafCKUi7YS7vc63xVtuTxK13g8YMG/wCOcgfRYmCLA4uEEXiC71JWK/tNDZH+mW6Eq49WtpqgNcd1soLmHhvNsHt7NWn+Iprak/2k0AlFJf8ADPc9rejfcdxIb5LQsHxnJ0LucL9z3/G7e60u+Cn0mNhwueqe36oNR04IUWtHVcOaEWIm3/g1lcDuG5NpWOf0YcCSCTysNfiFPoXbwuq7wSJ4BIaXOJcCQCcg4gC/cAfFOeAVe6dx2ROdjl36oVjZWZdlWzgQ+hePG0RRIvCHY11oyk26MXkCOGzcv7yWwK4YZXBzbHUZH5FbySWKz2HGYEg5k6mXcoUyuAXVuJX0BKujDGJ7Biht7suaiVkjALhpa7tsbt+LvNINVs1K026O5JsLHn5K7S67TkST6eaGuwpxdvbummi0q8pSD5+o4ljhcRW2e9nUTQHTtEj+X4G9lvxd5TdDgkDRYRRgct1tvgurTu5EWUmE3WYzsx+UAzsTyYFxHY2GUdX7pwzBbpcaXboQulNj/wBnf0U5DHcDwcObTxTCIAg+1OzzKqAsfkW9YOtcgfi8x8lYFhPLZnhuoapsTa8dUgrvJW7ouSAOZICDbMbHU1M0bjN4/meS4nuvkPABMn+FxObumNhHItBGfYQtNaHPOZJKgxMxfbhv+XC4PecgRmAed+KgYPgEcI3g0F7s3OIzPjwCM49sjTQ2miiEbwQOpk0gmx6g6t+0Bcg7JI6oMjbIWy1du2vOPMG4oBulKGzdCH14IGQdc/w9b4gJxxKTdje7sS9sKL1R/Y8/7mhep4l9MOSfoGWJAEQgGShRhTmHJaIlTImJSWY4/wB55IPCpmOz2YB+Zw9Ln6KPS0ryLhp+HxWVqiTZgQTyXHDcJD2x2FAf08JEYcfvG26pJ0eANCTrzvfnexomEAAhcMWYDC+/5Xf8SpUFORK1WNW+REPZrYdryDI4v/S0WB7yUe2l2ClqiwtexjWAhrLGwvbiO4cEY2OjHQMPEi577pmiHBbFNQxmM3ap3PJ6lCYzspPSn71nV/M03aey+o8Uy0VXGWAi3crLxbDWyRua8AgixCpqvwvoJHNa85OI77GymwbOY/oLSzYxGtmKx208l6kwb/Oy8Sx1SidIuiyM8y/b2Vf7ZY411bBADo18h7Mw1vn1vJEdpNt4oOoXDfI6sYOZ7TyHaVUEWMF2JdK83L7gnlpYdgyATrv4nIaKvbYGMttkgZvKJhlJ9pe4n3GGx/U7W3da3mFArq4bpcDqEwbC2dSNcOLpCe8SOHyCXtbxNbU2GmksOzxDlNRtaAGgADgF5V0rXizh3HiO0HgVJjK51DkswyJzuTnMVcQ2hNK4Mnvun3ZAMj2OA0d6IZiO28G7/mMz/UPgiG19OJad44gEjvGYSpsHsqyRoqpWhxJPRA5hoabF9jq4kG3IC/FURMjuNoqEbmnKnNXLKJKZm6380l2scOVvePeAnOPD3OA3jY8bfUonHCAuzWonsJ5EpYQ3iD4sLaOF+/NS2UwClBgW1wEVUC9CU6nFkC7tpwtHTrX7SrcSRmeVVIHNLfI8ihGHy5qTjGMtgjL3EX0aOZOiCYXV3AIKz9TgMDKWLxmNUb1xr5g2N55NcfTRRoq0W1Xc0/SCx0+KogNhwIuBzAGAbQVR6r4G24EPIPi3dNvNNtPNI4cG+JP0XGCla3QKWxpK2a1IGCYRiD0IuYpsnNNM2U1jyG3tEWAR5i2jTe/ablQqmfoyY3iz2+RBzBCeooLaqtfavFIyaGWMX3muY4Xzu0gtP+53ol9Xpww3DuErVrWCiQ8erR0JAKCbHYmI6plzYG7D/Fp6gKFMZntsQPig01LKx17X7klVgDua1GiuQ/JTg8GX5K8XyWwqLiyrjZzb/qiOcO3miwdYneHbYZHtRafbJpIZEC57jYEizW9p59ya3wFmmas4MantD5Blfd07CbX+SJwxoZg8Fmi+Z4nmUYaLIC88mJ2fU3bHdQMSw3e6pyY4EG2vcPqiUa7zNBsihQxGYCDMLwRkQszeA7TdTKioEXvac1ktQG2vxXlZG2VhY4XB7bHwPArSUADCyPPMXse2yYwbrM3G+fADmqzqKkveXHUq1zsLSO1jNzx35L/8knbV7CPpi10AkmY69wG7z47ae6M2nnbhxSGrS1hnxOm9I1GlQ7OmP3FuMLF4x1jY5EZEHIg9o4LFlGdaIpvwR4kLnSOL73Jdm48Lm+ZWn2F4de+fNX9UUMcgs9jXfuAPxQyo2OpX/wCi0ftu3/itbL/c4QXac9oR+xlU1G0Mgj3XtNxlcZ/BPfsc2lEkUkDj1o3F4HNj8z5Ov/MFvW+zeI+497ew2cPqgE+xVVRyCenILmZ3bxHEOYdQVBYnsQlzpeu1W/mW86WygVM6VsB9oUdQRG8GObQsIOZ/Tz0OWqZ3UbnDPJUCs3AEyWXYcNF/HsQDY3k6Bp+C19m2INfRMZ+KK7SOzeJB9V1xzZYTNLXOdY8iB28igdHs0aRxfC+QHva4eI3QT5oqUsoyYZCpGI+SuF1oJUpzbXSRj7yK9tS0/wDqQo8W20kgHR07nAi4Je0A/NQW+5b2j+n8iOhkWvSJWpZMRnPViZE3m43J7r/RSYtiJZT/APIqpP2MG6PE538AFYKTPbFH5MP7hCt2hgi96QX5DM+QQk7VyTHdpoXO/U7Ty09UxUXs9pWDJhvrvElxv4otT0nRndIFuwIoqPmV92sfiMn9YjHZeaU3nf1j2b1uwaADwWk3swmOcNSB+ktc2/ZvNdl5KzfszXDTJcIozG4A6HQq/sr5i5tLcxWwfAXQZSAl35id6/cSj8UKMPgBFiLhK8W0EHTOibJvPY4tIAcSC02N7BSEWuUALdQyyALu0LlCSdAfh8UNx9lb0Z+ziMG3G5d/Dfq370QtgSVTccZ/mSsXx2GmZvzPDeQ1c48mt1JVYYzjrquQyPG60ZMZ+UX4ni45X8uCXmzvmlL5Xue/S7jc93Z3Ii7IALH1OoL/ABHU7X0z06ulfcPLH/j9psHf0WjoQcysauoSBM3QoE0bQtPBDKqrFLPHvaEgtNuF7G/cmqloAQCUMx7BhUDd/Le3j/0jVOazz0ZjeqKj1F/K+f8AfqWDgeItc0EI5vAqlcCx2ai6krS9g0cNQORHFWDgW1bKjKPedbXI5d5OQTIfAnI2qCcrG2MryWp9FFEriOXqtTSE8Sr1tzkxbE7Rv3z3KW1qG09O+IkusWm1iOGuoU+Ka60qnBg2Ekb+6LryluTvHiuMh3jbgNVIYUUcmVkHHNloKsfeNs4aPbYPHZfiOwrFPkltkNViG9NbHJEaq1uoqXajkCKFNV77t1ufyReKj5qBs5hrWMLhfruLs87C9g0dmp8UaCzVJIyZR25wJx+xDkhmKtMbSRmBrzCYGDJDMTN3BvMgeZU8+JCscyHgezkTHmo3AJpGgF1sw3UNHK/HnYckadEu7WrCFqKu0YgmYscmD5aZRpKAHgi5YtHxqZ4GKmKYCx7TkhmwuAbks5eL7pYG8rO3i4jtNgnKpiXPBogDJ22+aGawSDCb+JOijAXV9OHDt4FeXsthUAc0SCnOlJDt06qY+mDhY/8ASiVNVexAsRoe9aipcdSok4JkiCYNG645j1CyoqAWmwvx8kPqZ2su5zg0Di4gDzKXcZ9o1JAx1nGV1tIxcfzGzfVUZwvZhRXHGCpLgLoZQYJFEXOYBd73SOdxcXuLjn4qvcG9pklZL0QY2BlrjrFz3gHO7rADhkBzzVj08w3QBwAXgQxkshUcScJrZBei7lyiA1K3dUE6ZIkBFna3Y1sjXTRsAnAv1bDpbD3XDi7kddOCr8AC7XgtcDmCCCD2tOaucRE/1S5tnsq2qhJZuido6jtL/ocfynt01SWo0of5L3/c3PTvVDTiuz8fB+v+pWkgAORuOC6U0rQbuQLFI56aQxytc1w4agjgQRkQVxgqZH6Zd91lNQROtTWVuMZ7jhPjYAsF3w42F3auzPyCXqWmtYk3Pw7kQjceZ80Fu4vrdI99ft1kAef1hGpoo5pBHcZ5nuGqc8Iw1kbAxgDWjgP7zKrmOO0olY4h4yzzB7CEz4bte3JsnUd26HuPFMVMs52/0u6peY6MaApUbwErN2kj/O0d5ARGhrBJ7h3u0aeaZDCZLVMO5m2e0bKSjlmdYkAbrdN95IDW+J48NUN2a2zpqljHMmYC/IMc4NeH2vuFhN766a8EH219mtZW/eOqoyGf5cJjcxjb/r33Evt+Ld8BdJp9iNe0hzXwbwIILZJAQRmCD0YsQnK1xzPBVxyZeMbl2YUg4NtDXUwbFiFLKSMhUQN6Zr7cXsiu5p7QM88gnSjrmyNuL2/U1zD4teAQmgYBlIkpg4nisXt1isJWC8F/yQPy3b5E/wBFKQrDnvbO5rWksdmT+V3zuPgEWqwWi6xqwxrzjqFPc26VAcRrN17SfzA+q7vxAc0AxipuV5m44l0XmPsbrhbWS1s7jJLA1/vDL9w4eKYY6kFa6OGGYBlKnE6WXhatgsuFaVkeSG6RNuscfRmN8Tt19ybahwtbdcOIN/RP0tQLWbmfRIGP7K1M9WHyMBjaOpZwNz2g8f6Je9iF4BhE75hTA9temjDpojE48us09vMdyJPx6H8/o76ILHgsjf8ATd4C/wAFuKPgQR3hZZ1t6/kP5Er5kiu2pa1p6NjpD/KPM5+iQarbnEqiYwxblMPxFo33NHPfeLG/Y0J8nomhpJ5JOwqVplmPHfA/htl67yLTqLXbDR3SItj4Mm02ANPWmc+Z+pdI4u8gch3BTjhcNrGNpGmgXnTXW7U7tE6IVgDjiDajYqncd5gMTxmHMysf26EIzgWMGENhqHDeGTXj3ZANO5wGo7Lr0RmyG45RCWItOvA6EEaEciFI45EBZpksGDH9sl13Y63ekP2e7WmaHopTeaE9G4/mANmu8R6gp5jF0dTkTm7U2HBnbeJWzYlqFv0oCsYGJvtHwdr42yke5k79pOXr8VWJI3jbQZefFW77Qq1seG1LnHMxlrf3v6rPUjyVGYDX75z7iFmatP8A6E6X0Z+QD46jJG3JSoId7RcAy3dqp+GtzKyOzidgWwuRPPshGa4VlA2Vpaf6tPNHGxLjUQDXkrbMciA9wONrdGK+y+AA1FpR7ptbtHFXThEAAAAVeUQtMD3fRWJhLsh/fBbGmPufIzivUKfZO0dSXWS3e1g018l1aLlQYTd7neA+amxP1PIJ5ZkGeTSdfdGjR6lesaSbKPTG9zzP/SlNfZpPYrSJydIC8gaN48yV4uWGi4Lj+Ik+GgWLwnjPYIg0fH5oZtHjghp5X/labD8zjk0eJIXuJYoGjXL4pSxPHIXm0jxYG9hnmNBkhMwVcCHrqZj1FiLFK94uGXHcAf8AcUfwtpe27gQ7RwdqD9F2g2rpRlZ4/g+i61uNQuhfJC9pcxpdunI2GZBabHS6UVUz4jTI47UiTGR7qlU+JP42I9UHw6rklaHPbuB2gN7nv5IoyFFz9Suz/VJ3+K25qfhz3SDez5C6BuICY6N4DQBpZEQknmBuVVHEkMitqskdvOuNOC5VFRZpPYo+FVF4x2Fw9UXPOIt4zCUa5SOu70XKeezT3L2mmuxp5gKZ6duga4WLQR2gFCWbK0u+54ha0u1LbtvbuKIVFTusJHJbRS3aCOIB81UqpPUkFl5BgXEdkAReI2I/C7j2X+qXN4sduvyINjfgrEin5quvbNO6mijqYwLl4ieOYLSWu7xu2/iHJVZfqaml17L8bDxCsc7DxCGY3iLI2OcSLAKrIfaNLoWWHMZ+mS9qsadUiwcT/fJDOR4jh1dY5U5kGg2ikpp3VDOLjdp0c0uvbsI4FXhsltk2rgbIwkahzTYlrhwNvMdhC+fsRpy2wOi64TVSRHeie5juJaSLjt5jvVg22ZprNpn0+ypLuK7tdbtPIalVF7Ppqytkc6Wpl6CPIhpDS92u7vNAIAFie8K2IbNFhkg2XnoRd6thwYkbZbP19e9oLY2QMN2sMh3ibWL3WbYusSAL2Fz3qrsU2YqsPk35YnCImxe2zmdhJbp42X0aCsfCHNLXAEEWIIuCDqCEvvJ75jVesZMbQBiUbQ4yHMDXeBRGhxANKhbe7JfYaodALQygva38hBs9o7MwR324ITT1Z4gpV6D2s67S+oVWp8uMx8gxJp4ha1FYHZDTifklKPELWuNU67OYI59nyC3Jv1Qij9S1mooqBbdmAWYqY6m7wd02HdbirMwbFY3RhzXAgDxXtLhzRo0eSntpm2sQPJPVsU6nJarUC48zalkbuixBXV0gsRcZ5IPieEFjHSQXu0E9Hwdbg2+jvRB6DFnStDtx7ePWAB8rpgarHDCI7M8iOTG2FlrVX3CBqSB5oQzEyB71u/8AqubMYIkF3Ag5WuLX4JlbVYcSmww/EA0ADgLLEEkx08AB6rETcJPttKpxnHpJ3kudZvBo0A7+KFtrANM1Ae8uOa3a1ZTMScmdalSoMASU+oOt1vHN/fHzUZoXeCmLtNOapCEACPOzuM9Kwh2bm2v2g6HvyKOROPhyKr/YCpBqp230Yzd7t528fgrFZFZVsudTgTmNXZtsITqcZaQu42XsdfLAOu0uYPxNzIHaNfJSmtXcBDXUP9xI2kjBmoxVsjCWkG4WmDVnVcP1H1AQzFMJI+8hO67Ujg7w5qDRvlBOQzN8ro66vkEy6jIjbU1N2lb0FR923u+aXzVvAzBI7FHbtLHG0BxLbX1BA15ptdSpMnZxGivl6hW9BN90zu+GSW49p4JG2ErDfTrBT6LEmdG0BwOXAjmUT3BnMoRgQ30qq/25YxdlPTDUkzOz4NBYy/eXO/lTZi21kFOwvlka0DtzPY0ak9gVI7R7Rfb6p87iWNsGsB4Mbpc6XJJJ/ciBsjiWQcwPG0JiwXYGsqrOhgeG8JHHo294Ls3DuBVh+zr2WxsDamrbvvNnRxuHVjGoc9v4n8bHIZcdLQBUhMwjWgcASj5fY1iUjLOfTXGhL338bR2Qis9nlfRdaSDpY/xOhPSWH7fe9F9Eh66NerFBKLcynIlbezKSP7Gzo8wS89ty8/8AXgniNcK/AGtcZoWhrtXtbkJOZt+ft4rKSua9oIKzrEKtgyWbfzJrQpETVB+0ALnU4w1jSXEADiUMSApJwIC9olG2VsQOoc4ju3bH5JQZs+w8EfrsRM797Royb3c/FeRx8kwi8TqNLT7VQVhzFl+ypbI2RhJsblh49x596e8EqWuaLd3ceII4Ie2Fw4FCsbxn7HKx9iWyXDgNd5ts7dx9FS1MfIQOqpVl44lhRuAUqORqTMK2vilGW/3Fjx8l3xfaoQR7/RyPH6W5DtJNrDtQA65xMN6HB5EbJakIU2mHJKezu1j6t7i4BgByaDfxJ4pwDslU8tj6lCpWcaiIWzVb7RYwzpCyMC2hJ4kcu7mnDaXFCyJ9jnY+GWqqMSEk3UlRNPQUB8s0KuxOUm5e/wDmPyKxD95YpzNoVKPAnv8AhTuxcSy2qbJsBlZ7h14HMeaW8UZLexLTblnbvV8AwKXqZyYutVirWRmOPNx1PxQ8UpJ6z8v0/wBSpTYYhwcT/D9V4YHcrbYzDCrBOHVckEwlZ7wPgQdQewq1cD22jlaBezuLTqPqFXE0Nx1cu+3yWtBSbj993WPDhbmvWhX58zJfSO/YlyxYk2+RU5mItOqqWPEzwLx3EH0KLYXPJKbCXPlax8ikdjL0Yq+hdexLBlrGlRo4wolNhnVF3G/P+iI09PlmVaqtiYMVbJsYxZLmJ4eJjujTiR8kdxOgkcw9E7PkePcUDhqd1xa4EOGoPBWtykq2RN8O2Xgj92Nt+ZFz5lFG4VH+VvkFrBNdTI3JYsTFySYnbR+y6mnBdEOhk5t90n9TNPKxSPsRsc84synqG2EJMrxwc1liwjm0uLPC6vFsRKhy0TGVLJwAHlhiJ4lu8HgeBB81oaa9gdrdSVaMzStgVwjkuF0DlsienQFbNcuYK9CmekmNypb2lYtU4ZiBMBBhnb0oa4XAeDuyBtrEfhd/GrlYVWftnfGHUu+GknpQN7l92SM/BDdQw5l6/wAojH2vVRsNyNt8t7rG3hcJjw2okqbOkeXnUDQDuGiQtoKZhjaWNDbZWGXvf1UnZzaR0IaDcgeY+qXKKPE19JYtR589GWfG22Sn0zLlKtJtUyX8Qv2ghFaas3tLnuXiyrNf3ARnMYy8AKJUYO2ctLxfdvbx1+C60FA52bsgjkNPZAts3jaJn3WgDAkGhwZrNAERfRtLSHAEEEEHQg5ELsBZQcSr91uWpIaO0k2CXKhRmIbixlU7NQTMq3NgjdIGuLXAaABxAJcch4nNWod8M6zc+8Kbh2HMibusAAuSf1OcbuceZJUt8AIT40wPJ7illuTxKzx/EGklrsjYix7UjuoD1i3MjhzHMKzNtNmhI24GY0KQMPoJHSFjciNTyQHq2HnqaOj1Ar/aDWOWKdi+HPYblufEjQ/1WIGJvLarDOYX28x+QSmFp3WjW2rr8zy7EpAk6lYsXmi+mUCsTYBe2WLFWNTLLZYsUT0I0FAHtuV2qKXoxvNcbjMcwewrFiJgbYuzHdiOmyOJOqIQ9wscxlpcG17cNExNFlixFrHxmDcMORO7AhmPYa18Zk0ewEg8wM7HsWLF5wCvMAYGw6ckBHKY3K8WLIHcUfuEd+wS1jVe77VAzgQ8nvtl8PVerE5X+Ynq+400cl2hSmlYsW4smdAtgsWK0ibgqjPbriJdWwxEZRxFw7TI8g/+MLFiq/UJV+Ur2KQkZk2Gg4C6mQsyAWLEuY5LP2b2cjAHFPVBhzGgWC8WJHsxhiRxCrIwumixYrCLmRJZyUmzYu6TEo4jk2N1/wBx3SQT9F4sXq+W5k+JYzF2AXqxa4maZDr6cEZpRpMKY2acji4f8G/1816sSup/EfvDVnudpcLadVixYksQwY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52" name="AutoShape 28" descr="data:image/jpeg;base64,/9j/4AAQSkZJRgABAQAAAQABAAD/2wCEAAkGBxQTEhQUExQWFRUXGRsaGRcXFRwaGxwXGhwcHhwdGBoYHCggGh0lHRcXITEkJyorLi4uFx8zODMsNygtLisBCgoKDg0OGxAQGywmICYsLCwsLCwsLCw0LCwsLCwsLCwsLCwsLCwsLCwsLCwsLCwsLCwsLCwsLCwsLCwsLCwsLP/AABEIAQsAvQMBIgACEQEDEQH/xAAcAAADAAMBAQEAAAAAAAAAAAAFBgcDBAgCAAH/xABAEAABAwIEAwYDBgQFBAMBAAABAgMRAAQFEiExBkFRBxMiYXGBMpGhQlJiscHRFCMz8BUWNHLhF4KS0lOi8ST/xAAbAQADAQEBAQEAAAAAAAAAAAACAwQFAQAGB//EACkRAAICAQQCAQQCAwEAAAAAAAECAAMRBBIhMRNBIgUyYXEUUUKBkWL/2gAMAwEAAhEDEQA/ALNf3qWkyowKBr4zYB+IVpdpDpSwY6Vzjf4o5nPiO9enp0z/AJ1Y+8K8f54Y+8K5g/xVz7x+dfn+JufePzr09OoP88MfeFbWGcVNPLypIJ3rlX/E3PvGinDXFK7a4Q6ZUkaLT1Sd489j7V7HE9Orf45NYnsUQkEkge9IjfErLjPfNuoUiN8wkeo3BpIxHHHrxfdtFQQdBG6v2FcrBeFtzKseNmPvDeKyp4ua5kUl4LwolLeVzxKI/wDE+Xn50DdwRbLiv4hRS2nZU6r6RS7LlBwOZXpdOluQTzKvb8SNrPh1/IetYbvi9hG6hUWx/izInIjwI5JB1PmaS3cVdeWJUdTAE6AV2os5xD1FFdXxH3f1OosN4nbe+Ci6LoEVNOz+yytJM77Uw8Y4uLSzednVKDH+4iB9Yqm9RXxJHQKcTK7x0wkkZhoSPlWMcfsfeFQfhvDHH0944o5ZMAc+pnpTZaYTl2Ee360AXjmdTTswzKd/npn+xXk8esDcgUhN2KvOvTmGZhChI8xQEgRh035j1/n9j7wr7/P7H3hUqxXhAqEsqKFdDqn/AIoDwrg7y79LDwKcviUDzA/MSRXAwiWqZZ0FacTd6JQkkddvzrBe8XJa/qJKR15fOvrZkISEgaDShvEVil1pSFCZFK8wzBxDWFcVNvmEmaYUmai/AVopDgTMxHOrMzsKNHyTGW1hAImdp3+nPpXM2IfGfWume03/AE59KiHCmCB+4WtYlCNgeaj19KYTjmKVSxwIlg1+xVzc4ct3UkONoyjUnLqBHWpzxVwgplJfZCixPwnVSByJ/D+VLW5ScQ2pIGYpRX0VuYXhyn15U6RqVHUAfqfKnrDeCWSmVJKuUqWUmfIAxVS1lhmILAdxFwi1715CB9ojTr610Bw3gCWEwkDMdzz9B5VLsW4VXZKRdW5KktKClIVuADrrzHLqKf8ADu0yzygyrMfsZTMnp19ah1RsUbVH7xDQ5HEfGmktpzK5DnypK40u03YCEaQdFAa+gH3fWsF5jbt0dsqeSJ2819T5cqI4ThROpknmTXqNLt+dv/JfShrO8yS8U8IOsoL2YrSPincDypdw1mdauXaFdst2biMycyxkSJElR00FSnD7QTAGg0rV0CLY5b0IBAZ90beDcReYJKFkISJKTqk9BHr0rR7VuMv4pDNulOWDnc1kEj4QD03NE3m0sW+pGozqPQDYGkjBeG7jEnVrR4UlWq1DTyA66UWu2Mc+4iw5PEeeCEpXZtEchB9QaaGratDhbgl2zSR3wcSdSkpjXyMn60cRAJB3G46etYluoKtiVLZlQJhTb1kTbVutt1spbFIN2YRaDBbUFxx9u1et7hegzFtRj7Kh+hj602PKQkSohI6kwKl3aK+q9UhtrwsoJOY7qUeYHSK4jjd3OBWcYAlSavUqAKVAzqCDM+lavEV4lm3W4sgADSeZOgA6mpPgVi80AErX7qMeyZgV541ZfUlt1bq1JQpIUkklO+hAn0o96lwoMFtK6jMpPCjKs3IDTpv67nSqU2NBU64NY0ESCSJn7Wx0PICqK3sK0ODEX9xK7Tf9OfSplwMgd2rqVqn51Te03/Tn0qJcOcSJtlOpXpJlB5ZtjPTlQ2528QKWAbmUy5dBIaHwpgrPU8k1uBCFpKVQUkQQfuxrPlFS9WPrdORkmBqpcEyf3oq1bLdYWnv1JCtJ3Oo8tDPlt1qc6U7cgy7YWGR1Nbg7Dm/5wbMpDygD+FOifpT23abDMYTyjwzz1ipbgd6vC7ktPiWlwZSJ9FJ69CKqOH4tbupzIfQUnfxgfPNBFaAswoEx7VIY8TzjaQhhemmUiOs1P+DeFFSFkeLr0HlTLxzxjbtNFpCkuuKIlKTISmdcxGgMcqaeEbhhxlK0KSUxOhGnkeleW1VXJ7lOkUAEmZcLwdKEyrQAbmhHFPGzVugoZ8a9sqdfmeVL/H/GBdcUwwsd2jRZQd1fdBpStLQrFAqNdyYy7UBe+4CxrFHn3O8dJnkI0A6Cj/DmMtJKVLiRuFbVmFgDpE0IxLAYcQU/AswfLc/pTUu8GcSGvWB32+5vcYcUB5KkN84zKA0gbAVaODLFDNmylG2RPvI399TUdRa85CUDZP71QuBOLGljuVEIyjQkwIFQ33mz1LCuI9E1Me2K5LZtnWllDpKkkpOpAgiY3gz86oOJYg00guOutoQPtFY+mutJWGXTV073p8SVAqSSJhAOkA6jaaRx906gyYgW3aBfNCFEK/3twfmIpz4cxi+um+8UtLaSRAQjUp6yZpnv8Pt3mygp7zNoAUAfIn86F8L4gy1/K7wJ7hWVeZU/CdCExrvXl8T9qI9SRCLdoCFFQK1gGMxKj6kcutYHeHnFZVFIAgCToZ9KJ4hxZaW4zLdSknUTqonoEip1xF2rqWctu0kpB+NyZPonlXWr3KQgh/yChj4zh7Lep8ZHske9LnHlu7cs90w2k5iMxzBICU7AE7nag/A9y9ercfuFlYQQlCBogKOpOUaaCN+tPyUAT8IA67nTlQ0fTiGDu3XoRF2tJBAifwFiN7auJYeTAOicwB0nXKob1d7VUoSTuRSVh1kF6KA6+h5U6WY8Aq4ADqSK5fuJ/ab/AED6VzW+wVvZQYlUSdhPM10r2ktlTBA3NQq4wotK1T8WuYj8q8x2jJlWn05tbHqH+HsMbbQBGYEbyQND6czT7g3DSUt949JB+FMDlEQPYUM7PylCAp85QBCBqM/qOu0CtXtF497pORpQ70gwkahKTzV59KU9rMMLLbC1XwHA/uAu0W3bW80nwy2kyByzGQD0pfYtgBQjCL8qWrvFElZmTzNNmGspzDPoPz8qWWZeJdo1rsTcB+4sv4HnuG224HeE+gI3o29wSpLZLLqpIJACvCSOSsp0+tbF9drau23ksLLSNCchAAVoSNN4pwYuyFJUrIkKKiMsTlyykaaRoNd5o95CjMguprNjBZJ8HYOoOhCiCDuCN5pntUwNKzcRNISpL0wXD4p69YmvdoiYp63YE+Y+pb6mma2tiowK940yGW8yuRH10/Wj+EtpQmTE/OkbtExtK/5KCDrK4202E1OzeQ7ZJpqm3q3vMEYjekqI29OlaFrdlC55HQj1rFmzICuY0NeFp5jSjRQBtn0RPuYLlBBiSQNpPLymqL2eugtpBVonkIzb6BMjrU/fEpnmn8qLYBeOpACJieU9fKusm5cQ6B88S32yxopMkflO5k8yamV5hM3twvmXSBrMDTWtnDnLkapCzptB2rQZx0NXS03IICjMkaiQN/lvWf4WqLbDk/1NBa0QgsYTvsFQ4mFpCvxbH2IpUxHhNxM914x05j96p9t3bqcyFAg7RqPetmxtQJURzhM/DPmaTTqLQ22MurqdckRM7Jb9MOsK0VmzpHUEQR7QPnVQaAEH/mlfFeFkrV3sBtwSUuN+E5geX3vIUIxnim/tYQptDgVoHIUN9PEAYmtndMO3TtnIlQw1wDxKPmZ0potFSkGozwcpx5wKdUV6gmTpPkKs9qmEgUKsD1CNLVDmBuKLcLbggnbb96UWOHmoK30SmfCknNG0RPOnfHblKESrlyqZY7xGXlKZt9VbTuEen3lflXGy3xEqpcheDiKHaLivdPFtKgYAypH2R5+dTt50qJUoyTuSapWJdm61oU4FnvRrKjOb1nnS9w5goBzOJlU6A7ADnXqUA4HcKx7L2APUVKsHZNw8Ftd+7KpPgCidAOlZbbBmnB420/IU4cLtJaQGkiEjYdPKvXsE4gmpqxwYVNqnYJEelJHaGwWGMzYhJOwGk/ppVAikntYU6thDLCFLczBRyiQkDkTtr0qbcScRSOVbMit1cqWSVEn3r8t8XeZ0Svw9DqK2XbBaT/MQWzOoUIg+/Kv3H7BDZQltYdlIMjrzH0qkEdQ7qlsXLczcwnFbm6dS0VwiRmCfDp0kU7I4FYcSE92kwCSUE594Gp5+dYuAsCDaElSQVK1SQPEZ0Pyp8xnEG7G1ccd8KiNQJkkjQD3ijswgwvcCulKlwAJADb/w9wtleoBKSfyNeFNnMQOW3nWnf3annFuK+JZJMefKshuirKT9mhwc5iwR1PgvXyNOHA5jKmBqrn1nw0HwzBg6044TqnYfnTBwUzKhtlBgyYG1DbjZG0j5Sj2xKhAToIgzEnnp5a1LOPMOU7iXdp3WkSeQ33qt2tuopKko1jfb5waV7/DVKvlO5QSG0pE7SZJmT0FQaUEXEx4UMMGa/D3C6WAnKoglOYqBJgflJPKv2+40Tbvm1uElKUKzBxGsyJGZPI8qcbK1gACdU/EdSobCJ2SB5VKOJkJdu3FgA65U/wC1OgjrzNVMqmzqUIjW8L6lPtb1t4BSVZ0CNEnNy9NNTQXj59pi1ClSpUgAToDMwB5DnSPh77jRltRQrqn+9aVsevnnHCH3FLKdp29hsK8o3HEHU1HTgNLBwO4CsEbGKsbHwioV2SXCVhIUTmSYj30q6s/CKKhCucybVOGwYm9pYlgxSnwHgQbSFEanXbrTrxzGQEiQNxWpw9cNOpHdqBjcbEeoor7NqYHuIVGK5Am5fQhlSjpof2/Wpahn+YfWmXtNx8NrtrVJ8TriSrXZCeXuYoNaolfvSdJkAsfcp0w4MNYc1pRPKRsYPIjketa9kjSiXdaUOqfcI1+Yn8K8VXtxdrtnFBKWs2dQQAowcsE8pNUFthMaAHrO/wBal+H36LXG3wvRLuknSCoIUCfeRVWUivZ4GJG/BivxvgyH7ZwaJWlJKVgaggfUeVR7hfCFOKStfPUDy/5q4cWLS3auKdWEoIy67knQAUo8P2PiAAG8zyjlB6Vxrwi8yjTrnk+oSwpIYQXVeEJ5HSTyn0qYcXYw/iD+RAUpCTy2nmTyG8e1O/FK1XDwt0EhtOqiOfX5msmHYKlACQkAdBR6MEje54jra9w5k9s+CnFfGsJ8kpn6zRa34BSNe9XP+1MVRWbAVuNWgHKqXsUdRYqQepOneDnEpPdKCp+yZSD+dL9le3OHPkutmFHUHQGPuqiNqtyLWhnFuBoftHUqAkIUpJ6KSCf0qY2qeCILAdiJ6u1VCW4bbWTGylCJ9qzYFjS5zqAUpfiVPOdh6CpdZW+Z0J86p+B2mwFKu26flO4/SrvBLRtvscyWrzqk+Lu1RyGYaDz5/SpZaPB1IUDPX1ql43girlAtkHKkkBaoGiBqY8yTFbeHdnNkyIDZJ5qLiyT56Kj5Cg09ptQs3eYVepXT2dcGIllh6SnMo6nRKQdSTtTXgXZvb6uvpDi1awoSB5Abe9a2LcF9xdW1w24pTCXQHG1Gcs6JUDzSFETO1UhG3tTs7Rx3F63W+YAL1F3CuF2Ld3MygImAcojb0p+Z2FBrcAmjTZ0qmtsjmZxJxFbjtP8AKNSR24/h0qUCUrUM2YGClA218/2qw8ZAd0Z23P7VzxxtiJKimdVGVeQGwpdi7mxNbSWLVQztA+LY44/cd+4oqUCmCfupOlVPBVZgFDYwfnUXqmdm+JhxstH4m4HqnkfbamsNq4Ei09mWOfcpFomiSU1oWlb7ryUJlRAGg16nQD1rMubiMaag4fZLinVNpUtR1JAOkQN/Stm7ZcDSksL7tQHhMAiehB5VuDatdy5ShJUsgAAkk+VNqB8YzJycnM534txu6feUm5WpSkKKYJ0EdANBWbBeMLhhORIDg2TmBJHoRvWW+wtd5dPPAZG1rJBI1InSBTZw9wcExCY/EdVH06VpLpFsTDgYjKa7N2c4Ex8D3Lzly6q4SUlxIyGIGhJjy3qgNsVnwnAkoRt5yd6QMV4+XZ3jzC2w62hUAgwoAgGJ2MSanvq2nbX1HMwHuUJtmtttmkzDO0a2cE928n2SR8wqsuKdpDDCQQy8udtEpE+ZzE/SpjXbj7TFk8ZjsloUIx26QpDjCVeJQyrKT8II1BPJRE6VNH+0K8vnO5twLdKtynVWXnKjt7CnPh7DvClCZIHM6lR5qUecnWs76hcdOn/qHWB90XBwIhtXfIkFOsTIIjb1rfwLGbVIz94iB1UBB8xRfirE1ZTa2sFceJZ+FIP6+VJ9h2dNEfzFuLJ5ghIpmg0mo1dZsuOB6/UYtxAwBH7gzH2bpT3dGe7UBPWRM+m4mmg1M8F4SXZO99aOGYhTTnwrTvGYfCehg0xWfHjCnO4W1cIuCY7ru58W+igcsRrJrQGm8YCqOJDYCTkwrxW6lNjdKXokMua+eXT3mKmHDXaq93aWXme9cgALQoAnT7YOk9TVE4mwb+Oa7lxxbTW5S3EqjbMogyB0FT5fZw5ZulxK+9aUkgKywpKp2UBpqOYp/gKIWYT1abmAMa8C4kdecA0SCeUk/PaqfaDwipvwbhokGQIj3qltDQUOmtD5xGalFQ4EC8SWZdTlFTvEOy61dJUtTudR+MLg+wIy6elVW82oMvejckNmLDsV2znXibgxyzfCFHO2oZkLjcDcHzGlbWEpLRC0HKobR/e1VLtQbbFmhayEw4IJ6qkf81OLdmSBMSd6Ubcjma/02lCpJ7hu54yuW0AtttrXIEEKMz0AVvMUUuOGL+/Qk3b6WQIIabToDpEydTWPhgMLvUtogltBV6mQJj3qklXh+X50naBgiTa9kWzCRDxLFb/D2khxCLtsEJDgJQsE7ZxqD61hLT1z/U1nUpHwg9POn66YS4kpVsaXOHcds1JI75uUkgpKgFSDG2/yqyixFBJEmpYDn3P3C+GwNSNepo1DbIJMCN1KMAUo8W9pbVuMjKFLXrBIKUD/ANqnw4juLvMt5wnWAgGECOg2rr2u4z6lFYNtmwnEeOLO0RTYKbRBcV/8ih4R5pGhV67VGLl5brilLJK1qkk8yadAJoK/ZgPzG2u3Oj067nCiM1eh2AFTCOGWw0T0H1o9jWDZbdWaCCkkDz5Vi4cssy0iJ1k1s8Z4uhsoBGhWkEfhTvW1qm2VkAepG5xxPPAmAhCYM5lfEQPkKoeJXCbO2UrZWU+3QDzNYeFe4yBxKkqESCCCPepp2icX/wARcpbbVLTatSDopQPluBFfmqpZr9XgjgHn9TrnAA9R6wuyhInVR8SvNR1NHLe2rHhyQtKVDUKAI9DrRdhmvtN4Vdo6E8zzG0xXhvBmzcJfKR3iUFE+R/uPeiiGqDcX3zjDAUyCXS4gISNZ1lU+UUnfzFE5hhLMCsGONTbPjX+mqCN55R55orRseISUAutKSoaqSkhWsctppWf4+/irxFo2hTaIUVFeilKSCQCPsgbxNUvnowGyIR4Jt3kJSH3O8c0nwgD6an1qkN7Un4G34hTi1sKQERfsGIoOz9mA+Jb4tDMNuYpOv+PbZhGd1LvkEJBE9JnSm/ixAKNalOLWKXUqQoaHT/8AKh1V2xgJfp9OLEJifxnxa/iryG20ENg/y2huVcyo9Y9hW7ZdnWIlGjjaNNEla/qoJgUy9lnDAaduFLhSkqCAfw5QrT1n6VTXhpHXT96f5FUYUSfLIcZxOdbVdzhV4hbyDmEyJkLQd8qtunyqnJ7R7ZaZQpRJHw5TI9a0e123DjLY2VnGU9NDP0pBw+w0gaVRXXvGSIl7AvJlBx7tFCLdYZQtTqgQCR4UyNzSHwZa5gVfbKjKjuAP31omiwA862LZvuZUkabqAH1Hn+1I1NexSFnNLrqvMA0IX+HIcQUL8Q89560pt2JtVlK/6aj4V9D0V0p4tHUuAFJCgdiOYrdv+Hw4wtKhqoRsSU+emhk6VmaaywuU9e59E5VMOO/UVLW6ba8ayCADGvOinBOFpuSpxxIUFmRPSanfEGBO2y4WFZCohCyCAY39xNXngLCwhlGn2RW5plFeX/Ek1Gta0FSMTetOC20SppRSToArUfPeobxo2ty7WgEKS2SgKGxIPiInlOntXRHFOJC2tXFzBiE/71aJA66moUhorOgk0u3VOcgmDo9J58kniJ7zbrYykqSk8gox9DWok0545aZEEKjUbUBwDCS8uSPACJNBW2RmL1el8bgKcyldl/E57sMPBWVPwOQSAOio9d6q1uAQCNR5VPsBsQlIBCUiBlCdfeBXnjSzeFuXWyttaDyJSSDpEDzpRs+WIlklGurttoStQT0HMnyHOgmIP51TEHYA8h5+ZpN4SwtbYDjxK31D7RnKOgnn1p4w2zJ1NX1afb82nAAo5nmwwudTSD2tWH8I5bXjUJdCoPRWUc/YkGrC0gITJ0A38hUS7Wrx+9WA0y4WGQSDET95UH+4obbsnBMUctHPgbipi6AKVBDkCW1aEHy+8KpDe1Tbso4YRb2rbpSC66AokjVIOwE7VSk0LLiL27YH4oZllRG4qcItCVCdAdfad6ofGLqhauBAKlkQI39al3DeLKcC0uaONkSkpPiIBCZB6iflUl2l8rZPUs015QbYw212i1OdRhogBxWhCSNlSNSnWCeVMjbiVjOlSVIjRQUCOpMildVv3iVAgBCgUySACBp9nlEzUss+BFuXDqJKWUuZQRoVHoAdNOpFeWgdCBYpLRu7Qcat3XkW7Sw4tMqUUmUj8M8zrQK1Y0Fa+I8EOWziXLfM6lJMgxOmpjLuI57UbtAlSQU+45g9D0qoZrXEydeHAzMtnZ5qJXGHBKCfKvWGgAa0F424jDbZaRq4oQBO08z7TUruWOBM6mvcQB3EnAeJ3LNw5YWjMfAoA6SfhJ2OtV/DeIGbttKkGcxSCIBgc0kSAIJG1Q9rDCeevpWfC8QesXw4iCR9kzCh50zC/wCPc+pC2VqC44lvdwdu4a7l6HZSR6QYEKEZBpy3ijnDGItpU5bkL7xiEKJbOU+EEFKhpJBGlITHarb92AhpwOqhOUxE7AlXTMZIqk4emEg/aOpgc6BrHXj1Adg3MnXasziFwsKQ3Fs1qlKVZlFXNax6bDWNaTcMx9CfFsroavNwvkPnyH7mofxbwx3uIrSwISoBSzySTv8AP964oDjn1HabVPTkLAeJX5uF6bczyjyp24Rt23EJSjQDUwNeUfPlW0zwo33SWsuUCPFuSTttpWxgeEKw9Red1SJCRG45GP7iugoRgHmPLlySe4+YVhyWUBa94gabeXr50Mv7wvKJ0KAfmofsaSON+0kKRkY0WdFfhHl1NEuy+/TcW6UzK25CxOu8hXWD1rumqy+X6EkzgnPcbsMsZMkU02tuAKx2NsAKSeOOPGmVdykyAQHFJP8A9E+m5q263PUWcucQ/jWKBUpSTkGhIEyf2/Ogt1YZ05hIH2pMT1g/pXjA1JuUJUCFI3JnQRtpvOsUG7ROIClv+GYXlUR4iPsp/c1lsSWwe5TXWc7V7jtwPjDVw0UtkZmVFtSefhMA+hAFNgrnPs9s1tPpUhZ3E8j/AM10NaLJQCd4q4NmS3VsjYYTXxNMpqccbWSWWzeBPia+PlnbJgpPnzHp51RcWuEITK1JSBzUYFJ7zjN//LQoOMJV4zEpUoHQAn4gD7aU8OFQ5iecxbwTimyU0pYuAlUeLvPDCQBsnYmYAGtCcJ4qZuXnkIKUKzSyVgJzp0112UIOnOqSjC2gnKEJyxtAI+UVKO1XglDGS4tk5QteVSE/fPwlA5Emo0YbpR5jmODrCQAFQDlTIBOgkyZOxJAFLuNsDOe7GUpJlSFeexOx0rLwfhmKJbyvoStpQ+Fx0B0dI3HsqiFxhq2/CpMc/n6V7VWvUnI7lNKpbw0QsZubxA8Dpy84SAfmBStYkqdlRJPMnf61XBh3eGAJNLXFOBBlxKgIVBkVFRq1PxI5jF0Na2Bkx+oOs2h0oZxO3ok+cUXs+XtWhxOjw/8AdTkJ8gmpq0zpmAEWEmCCNCDI9eX1q/8ABfGCLtlCcwS4BC0k+KfLyO8+dS/hzhHvIU9MH7I0+Zp/wzhVhMQ0mesa/PetFtKSuTPnxSw+6Pr60pQVLUEIAkqVoAPekm0u0PFTjOqVq+KNdFEf361ocV8GKfbJbWsKH2VLKkEjbQnw+opM4Txh2xcUhxOYT4kHQhQ5g8j+elRNS+CB3CQENLdhVjlQVL6zvMxt8v0pF7UOK0gG2bhbqtNDIQDoAPxVp452lLDUMNlKssZlKnLPMJG5qXMPkvJWrU5wSTvObWlU0MzZfj8TxJVuY8YTwDn/AKhJUd4MCTyobxFgj+FPNuNOqTmkoWkwQRuk8jvVc4cVKQaV+29P/wDOwejhHzSa0bGGQAIVyqOhFBXaNiDyS2t8hEeLu0hKj5FQ60LsWHbp0JSJV9Ejqa1MEwp96S20tSSIzAaA+p0NHxcv2NstKmshcPx5Tmg/ZkeEfOlOCIuplAyTCV9xYbDKzaxCQQsnUKXGp9jzocl9ThzLOYq1JPMnnScczixAKlKMAASfQCqDgPC193Y7xgjp40zHKUzSmQqNw7l2g1Kiwhuj7h/gi2PeAxpI1q2Wg8IqMYFi6m3hbqbUhYiQpJHuCdx6VZbA+AUVQOIn6jYrWfGK3aKmWFelKvZdcpDK2gdUqJjnBMgx86be0CO5M1CMXxc2rqV2zkLB1O49CNiPKjcbhiSKoK8y/wDeDrWviCUqKEmCR4wDqegP56+dSzCOOsQfSMjDIMf1FSB6hM6+1GOGLK9Td/xDzwdzjKtMEeHcZeQg1yrTuGDEcTgHuUS2aoVx3aqNk6tqQ82MzZSNSqRCR1mYiin+KsIJC3m0lO4UsAj1BoQxxjb3Vwq2t1BzKnMtY+GZAhJ58yT6U65gQc8zuSDxA/DWHXOQLeSlLnRH6zoD6Us8T4RdOXraXMoaOZKVJJVCoJ8fnpVWJgbbbDz5Cg2LteEeRB/espKEFhcCOGpcdGKWH8AEnV9Ps2f/AGrPinZ+lORXeZwFSUlMDY+fWnHDjW7iYGTXqPrXFt22A/mN/n3N8SeIm2Nhl0ij1pa7V8zb60Utmq2HuzFtYTyZ4btqlfafhIbeS4kAFaTMdU6T6kEVY0IqOdsuNpFy00DORJzeRVET7D61MWO4EQa3+UQ1ImtF+3haSB9ofnRRhQNb2IYaAz3k8xR7snmUugYZlQ4Ye8KdDtX7x5gwuwwhWiEu5l9coSZA9TArFwoZSn0FHMbuUthJXoFLCZ6FWgn30969aflE35wYNtrZKEQEpCRASmcoHpWwqxS4kpWhJSoQUmFAj3FbCGxzA02mt23RJgQfMA0b2Z7mOeYmcEcDN29y+sjMAr+VmGyIn5yY9BVDjXlH7UmYNxowvEH7UrAggNqnwqWBC0g9Z2669KbrlcCaitJLStc7RNXGcMQ4kOQM7RBSqNYnUT0ppsfgT6VPXeKEuOKt2pUZAUr7I12nmfKqFY/An0qitGUczpip2kIJYIHSo3wrwuH7kpXvEifI6/nV04xazNkVOLFsWzyXVKggyEjc+VaemVdhb3G14AzHHBeGENgaa+lMItUIEmNNSdvnSxivaJaMoGQl1xQkNNCVf9xOifep5jHGt7cPtZ0Fq2DiSptJBlIUJznc6VBY9j5M9h25lDxPha2fuDcOIDioSkZhKQEjpzJ86yW3DTDbiXWm0trAiUpCZB5KA3GlFmlggEGQRvXpA1rOLNjmLmkrE2M5bU80laNVIWsJUCdiQogxGs0t8T8WNZe6swbt4lIUWQVoQjMM0qGmaJgTzFT/ALVstzi4ZbgkBtonT4zqfkDVc4cwNq2ZQ22kAAe58z1JowmFDGdmzhjUgH0rW4+v0M2L6lGJTlTylR0Ee9GNB0H99KgvaE++u+eauHlOIbUO7GwggEaAQNDvSEqLvt9TqjJ4jRwb2ktLSlu7UG3BA7z7Kh1VHwn6VRLbGrYpzC4aKeocT+hrmi4tBGgg+VMWGNeEBIPKIGpNXPxLaNK1rYJlZ4i47Q2kptocWRGcyEDz6q/Ko9f4cXHFOOrK1rJJPmd6ZWcEWRmdUGx5nWvTl1aMfF4z1UYFILkHiaa6KhF6zFm2wNQBKQQBuY0FAr3EnFeBSvCk7DbQ1aMOwhd20CslptXwpSIJHXXb3oZjnZA2psqtXFByCQlzUK8p5E1XVU+MtINa1YwtUNcArbdZQtCwRGoG4PMEUP7ZcXZTbdwlYU6tSSEg6hKTqVRt5VGFKcYWpMrbWk5VAKKTI6wawqWVGVEknckyfnXmBJ5kLW7pY+zO7v3mklwJUyNELWDnIHQg6gdT9abuKMMu3mFN27wYUdNEySOmaZTO2gonw7aJbt20p0ASAB5QP796Ig1M93yk5QZnKWKYe7buraeSUOIOoP0IPMHcGt5HFN9k7oXT2TbLnJ09TrT129W6Q9arEBa0LCtNwkpif/I1OsMt5JUdk7eZ6VbQBaRxCAycSgdnjcvIG8RPmTuT510Jajwj0qG9mFnLyZ9TV1a2FV60BSFEN+OIu8aXORokDXy/eueOJry5UVQYRzCd/c866D45H8o1H3MNKkqXoAJqFrynAM0NHpEtQ5MXsAtsiZjU7nrTEw3ND8MKVDw6gEj0Iphw9nrWkLBs4lCoFGJv/wCclWLSS62XW5CdDCkyDG+40rPcdpGdALDSmyoGFLIJE9AnnSZ2lXyUtIZGqlKCiOiQD+ZrFh7cpSRsUiPSKzLak3boqmhLLjx1PrezbD6HwD3iVhzNMyQZMzvOvzq3WLwdQlaVEpPQwPpUrw+zG55V7wqyv1XRNo+WWgAFkjMlStZhB0JAIk0hxuMZr9PWqbl4MrIQlIKjCUpEqUdgBuSa574uxRNzeOuoMoUfCeqRoD9KoPF3C2IXLJT/ABq1gDVrIlCVRyPdxPvUnTarbVkWkpUglKknkQa9UuPlMykfKFLOxKkqMbCmTgDCX3i4UgobByhwbk8wB5da/bFpKbXN+GaofAbaP4Jko2UkGfM6n6k163BBzKnvarlIKxHgLOghLy0L+9AV85E1HsfwR60ukt3GviBCuSkSNR+1dLT7VLe3FjOLMJEuFawP9sCfaYpdDBTiTPfZZ9xlKsWRCcu0CPSNPpW8pQSCo6AflUw4B4rdaYS1cQ4EiEqGigkciTofWtXi7tLQ+Db26HEbhalwIjkACd60VtVzgGC6snLCIvaDD2IXLjQ8ClDXkVBICiPcUDThTh2E0yWzGcgqopb2Yo2UAZmddqQvUY+z/j9tppNrfHuVoACXFg5VJGgzHkQNJ2NOWI8aYeyjOu7aIiQG1Baj6JTJqY4lgweZKCNRqgxqFfsamf0qA0qzZzGUXi0ZEY+OeJ1YhclzKUoSMjSNyEzufxKOpqicGcNI7pLK0hQiVzzUdT8qlPDjGe5ZT+KflrXSfDOG5Uid6vpxWpIlSdZnrAeFEW0qaUdeSuQ8j0pstDKRS7xRiwZS20D43TlA/CIzK/Ie9MNiPAn0pTWM5yYB7ixx/cBDJJ28qgmN8VHKW2wddyRVy7Tv9Or0qJ8D8NJvbtfeyWmgFKH3iTCUk8hoT7UIqDGUVaqxF2L7iph9860Spsn8Wkg+tPHBmJ3F8+GRkQkCVrSkzHICToSZ1qyWOHNtoCENoSnQZUoAEegrWZ4aYt3lvsoDZcACwAAJEwQOW9Ns+CnBgB3UYBnmy4cYQn4AonckAk+pIk0G4l4XbS0t5lEFAKihOgIHQbA0zuOxQniHHG2LZ9bhEBCgB95READzJIrMLM0Ku1623KZHXuNgEkNtmY0KiIHsN6ufD1uEW7YHNIJPXT+z71y0fOrB2f8AaG13KGLlQQtHhSsnwqTyk8jy9qfYmBxO2amy77zKvNR7tZsib1osozKW2Ssf7TAUfYx7VQH+L7NtGdy4bAiYzgk+QA1JpBseI0YjeuEJyiUhAO5aT19VSfepLLDUhfHUGv7orYh/GONhrKAmIgGNKbOzfHLi0R3D7RUyCShSSCpEmSCJ1TJO1NzmBoPIV8jAk+VYx+vDGMSlq1Y5OYVd4ntwnMc6vwpbUVH2ipHivE6r2/VmQW0pQUNIV8QEgkn8Rj6VSm+Hwef1pE7U7Nu1ctnW47wKMxzSOv5e9P0X1IX2ePHJ6MAKqMGB6hfDrRMCAKVuJMJyXQWBAdQT/wBwI/T8qZ8IfzgFOxEj0rNxdh6jbLcTEsjvE9dNSPcSKfprXW+WatQ1eIq2ltFHbCzKthQzBL9p9IKVCeaDuKarFQSPStiy09T4h1Jsw0/RbBKdamtjgiXFrUUzmUo+QBOlMnGfFqEIU00oKcIgkGQgHcnzrW4MxJpxKUqIC06FJ5+Yqax2Rd03PpNK7iW/1MFlw6Gn23kaFCgSk7Ecx5aVVb7jy0s2AtecqI8KAhUk9M0ZR86CGzSsDYVgvcBS43DgzokzzjoR0OuhpNOpdmCma91CFeODFnAuInb/ABDv3eZASkbIQDolP6nma6DsP6afSobw/wAKFi5CmpKJmDukTpJ21q52I8CfStQTMZSvcT+03/Tn0qWdkuKobvHmVkJ74JyE81IJ8PqQdKqfab/pz6VzTfEhwkSCDIIMGfI0anE4DidYNNbfOkrtk4jTa2gaQuH3VAoAPiSlJkr8ugqTWnaPiTaMguCREAqSlSh7mlq/vHHlqcdWpxat1KJJPzrzHM8THnCu0C5Ukd+EKQNM/wAKifQaTQnHuJRckBaJSk6JkwD131NA3myppsg6AEEDkqTM+vWsbIUn4SQflSFrQtzGZxMq3wNkAD0FfN4gpOwHyr4W63Dqo+5ms7eFiYUT/fpT2rT/ABzOEn1MSsUUZ2PtOlfWK9czZKHRqkp0M0ZtsGYQApeZXkEqrFiN+0kANthB5bZvUxsKTYoHE8M55hvh/G7vd19xROyTGg89N6+4n4mv2FAtvnu1bShJIPQmKJcKWoXlBG8TX3ataBDIShMeJP6/8VjbKTeAUHPB4E0nQCrb7xnM0eGsSxG78SrghsGJhIkjflRTGeEFXHjWouKjfMc3sNvaiXD9oG2m0AQEgD3jX60zWyK0PFVVyigH8CLAwuDzEbgd1y2U5bO+IjxoURPgG4APQj61Q3UJ7kZU5p0UCJ+Ia6DQ6n86H3+HSpLqR4kn6EQQfIiiDdw0hsqLkoj7w3iTtsR9K6rqwPHMB8YAnPPElgq2unG9UwZTBI8KtRFajmJvKEF1ZHTMaYOP7sXN4pbYGQAJB18UczOtBrXDFHcVRkYyZL/GZ2wBNRi2UrYe/KmHB+F3FkHX2FUDgXhZpbCHCJVqDPIin+zwpKdEp28qBtTWv5niprbB7ERuHrV1J7teZRjw5vymt/D+IWc6m86m3c0KbVlkFJ5E6Kp0TYpBzHkN6517QLxLt88tr4c2hHURqPcTU1SI1pKjEY17EczoLA2BnJHXny66U3IGlc7dmnElyFhrPKSR8QkjXkd66EsjKBO8VaoI7iXbcYI4rwrv2ykVLbjsvUpRNXA1+RRQJC/+laq+/wClaqukV9FenpF7PspUkzmy9comt3/pnvMfKq3FftcwDGK+JImOzmDsI9K209nQJ2qoxX7XgIXmMm57OWlJKVA+oURHyOtLD3ZQUrgGROnpVuivorwWA7lu4g4PwYWynyivPF/CBfCR+JJ+VUGK/CKT/Gr3bscxh1DnuJtvwwUmiDWCEUxRX7FMKAwTc0BHCNKn2Idm5L61JMJUSqJMSd9PnVer8IrgrAnBawkiR2bRyrZR2dkbwKqkV9FeNYMoXW2DqKPC/D/8NmTqQrXXkR0FF7qQPCkqPTYUXivgKE0KZPZYbG3GTvHsMvLgFGbIg7hOkjzO5pQPZYo71cyK+imKir1AzJRw1wAWHAroaqluiEgV7ivjRT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54" name="AutoShape 30" descr="data:image/jpeg;base64,/9j/4AAQSkZJRgABAQAAAQABAAD/2wCEAAkGBxQTEhQUExQWFRUXGRsaGRcXFRwaGxwXGhwcHhwdGBoYHCggGh0lHRcXITEkJyorLi4uFx8zODMsNygtLisBCgoKDg0OGxAQGywmICYsLCwsLCwsLCw0LCwsLCwsLCwsLCwsLCwsLCwsLCwsLCwsLCwsLCwsLCwsLCwsLCwsLP/AABEIAQsAvQMBIgACEQEDEQH/xAAcAAADAAMBAQEAAAAAAAAAAAAFBgcDBAgCAAH/xABAEAABAwIEAwYDBgQFBAMBAAABAgMRAAQFEiExBkFRBxMiYXGBMpGhQlJiscHRFCMz8BUWNHLhF4KS0lOi8ST/xAAbAQADAQEBAQEAAAAAAAAAAAACAwQFAQAGB//EACkRAAICAQQCAQQCAwEAAAAAAAECAAMRBBIhMRNBIgUyYXEUUUKBkWL/2gAMAwEAAhEDEQA/ALNf3qWkyowKBr4zYB+IVpdpDpSwY6Vzjf4o5nPiO9enp0z/AJ1Y+8K8f54Y+8K5g/xVz7x+dfn+JufePzr09OoP88MfeFbWGcVNPLypIJ3rlX/E3PvGinDXFK7a4Q6ZUkaLT1Sd489j7V7HE9Orf45NYnsUQkEkge9IjfErLjPfNuoUiN8wkeo3BpIxHHHrxfdtFQQdBG6v2FcrBeFtzKseNmPvDeKyp4ua5kUl4LwolLeVzxKI/wDE+Xn50DdwRbLiv4hRS2nZU6r6RS7LlBwOZXpdOluQTzKvb8SNrPh1/IetYbvi9hG6hUWx/izInIjwI5JB1PmaS3cVdeWJUdTAE6AV2os5xD1FFdXxH3f1OosN4nbe+Ci6LoEVNOz+yytJM77Uw8Y4uLSzednVKDH+4iB9Yqm9RXxJHQKcTK7x0wkkZhoSPlWMcfsfeFQfhvDHH0944o5ZMAc+pnpTZaYTl2Ee360AXjmdTTswzKd/npn+xXk8esDcgUhN2KvOvTmGZhChI8xQEgRh035j1/n9j7wr7/P7H3hUqxXhAqEsqKFdDqn/AIoDwrg7y79LDwKcviUDzA/MSRXAwiWqZZ0FacTd6JQkkddvzrBe8XJa/qJKR15fOvrZkISEgaDShvEVil1pSFCZFK8wzBxDWFcVNvmEmaYUmai/AVopDgTMxHOrMzsKNHyTGW1hAImdp3+nPpXM2IfGfWume03/AE59KiHCmCB+4WtYlCNgeaj19KYTjmKVSxwIlg1+xVzc4ct3UkONoyjUnLqBHWpzxVwgplJfZCixPwnVSByJ/D+VLW5ScQ2pIGYpRX0VuYXhyn15U6RqVHUAfqfKnrDeCWSmVJKuUqWUmfIAxVS1lhmILAdxFwi1715CB9ojTr610Bw3gCWEwkDMdzz9B5VLsW4VXZKRdW5KktKClIVuADrrzHLqKf8ADu0yzygyrMfsZTMnp19ah1RsUbVH7xDQ5HEfGmktpzK5DnypK40u03YCEaQdFAa+gH3fWsF5jbt0dsqeSJ2819T5cqI4ThROpknmTXqNLt+dv/JfShrO8yS8U8IOsoL2YrSPincDypdw1mdauXaFdst2biMycyxkSJElR00FSnD7QTAGg0rV0CLY5b0IBAZ90beDcReYJKFkISJKTqk9BHr0rR7VuMv4pDNulOWDnc1kEj4QD03NE3m0sW+pGozqPQDYGkjBeG7jEnVrR4UlWq1DTyA66UWu2Mc+4iw5PEeeCEpXZtEchB9QaaGratDhbgl2zSR3wcSdSkpjXyMn60cRAJB3G46etYluoKtiVLZlQJhTb1kTbVutt1spbFIN2YRaDBbUFxx9u1et7hegzFtRj7Kh+hj602PKQkSohI6kwKl3aK+q9UhtrwsoJOY7qUeYHSK4jjd3OBWcYAlSavUqAKVAzqCDM+lavEV4lm3W4sgADSeZOgA6mpPgVi80AErX7qMeyZgV541ZfUlt1bq1JQpIUkklO+hAn0o96lwoMFtK6jMpPCjKs3IDTpv67nSqU2NBU64NY0ESCSJn7Wx0PICqK3sK0ODEX9xK7Tf9OfSplwMgd2rqVqn51Te03/Tn0qJcOcSJtlOpXpJlB5ZtjPTlQ2528QKWAbmUy5dBIaHwpgrPU8k1uBCFpKVQUkQQfuxrPlFS9WPrdORkmBqpcEyf3oq1bLdYWnv1JCtJ3Oo8tDPlt1qc6U7cgy7YWGR1Nbg7Dm/5wbMpDygD+FOifpT23abDMYTyjwzz1ipbgd6vC7ktPiWlwZSJ9FJ69CKqOH4tbupzIfQUnfxgfPNBFaAswoEx7VIY8TzjaQhhemmUiOs1P+DeFFSFkeLr0HlTLxzxjbtNFpCkuuKIlKTISmdcxGgMcqaeEbhhxlK0KSUxOhGnkeleW1VXJ7lOkUAEmZcLwdKEyrQAbmhHFPGzVugoZ8a9sqdfmeVL/H/GBdcUwwsd2jRZQd1fdBpStLQrFAqNdyYy7UBe+4CxrFHn3O8dJnkI0A6Cj/DmMtJKVLiRuFbVmFgDpE0IxLAYcQU/AswfLc/pTUu8GcSGvWB32+5vcYcUB5KkN84zKA0gbAVaODLFDNmylG2RPvI399TUdRa85CUDZP71QuBOLGljuVEIyjQkwIFQ33mz1LCuI9E1Me2K5LZtnWllDpKkkpOpAgiY3gz86oOJYg00guOutoQPtFY+mutJWGXTV073p8SVAqSSJhAOkA6jaaRx906gyYgW3aBfNCFEK/3twfmIpz4cxi+um+8UtLaSRAQjUp6yZpnv8Pt3mygp7zNoAUAfIn86F8L4gy1/K7wJ7hWVeZU/CdCExrvXl8T9qI9SRCLdoCFFQK1gGMxKj6kcutYHeHnFZVFIAgCToZ9KJ4hxZaW4zLdSknUTqonoEip1xF2rqWctu0kpB+NyZPonlXWr3KQgh/yChj4zh7Lep8ZHske9LnHlu7cs90w2k5iMxzBICU7AE7nag/A9y9ercfuFlYQQlCBogKOpOUaaCN+tPyUAT8IA67nTlQ0fTiGDu3XoRF2tJBAifwFiN7auJYeTAOicwB0nXKob1d7VUoSTuRSVh1kF6KA6+h5U6WY8Aq4ADqSK5fuJ/ab/AED6VzW+wVvZQYlUSdhPM10r2ktlTBA3NQq4wotK1T8WuYj8q8x2jJlWn05tbHqH+HsMbbQBGYEbyQND6czT7g3DSUt949JB+FMDlEQPYUM7PylCAp85QBCBqM/qOu0CtXtF497pORpQ70gwkahKTzV59KU9rMMLLbC1XwHA/uAu0W3bW80nwy2kyByzGQD0pfYtgBQjCL8qWrvFElZmTzNNmGspzDPoPz8qWWZeJdo1rsTcB+4sv4HnuG224HeE+gI3o29wSpLZLLqpIJACvCSOSsp0+tbF9drau23ksLLSNCchAAVoSNN4pwYuyFJUrIkKKiMsTlyykaaRoNd5o95CjMguprNjBZJ8HYOoOhCiCDuCN5pntUwNKzcRNISpL0wXD4p69YmvdoiYp63YE+Y+pb6mma2tiowK940yGW8yuRH10/Wj+EtpQmTE/OkbtExtK/5KCDrK4202E1OzeQ7ZJpqm3q3vMEYjekqI29OlaFrdlC55HQj1rFmzICuY0NeFp5jSjRQBtn0RPuYLlBBiSQNpPLymqL2eugtpBVonkIzb6BMjrU/fEpnmn8qLYBeOpACJieU9fKusm5cQ6B88S32yxopMkflO5k8yamV5hM3twvmXSBrMDTWtnDnLkapCzptB2rQZx0NXS03IICjMkaiQN/lvWf4WqLbDk/1NBa0QgsYTvsFQ4mFpCvxbH2IpUxHhNxM914x05j96p9t3bqcyFAg7RqPetmxtQJURzhM/DPmaTTqLQ22MurqdckRM7Jb9MOsK0VmzpHUEQR7QPnVQaAEH/mlfFeFkrV3sBtwSUuN+E5geX3vIUIxnim/tYQptDgVoHIUN9PEAYmtndMO3TtnIlQw1wDxKPmZ0potFSkGozwcpx5wKdUV6gmTpPkKs9qmEgUKsD1CNLVDmBuKLcLbggnbb96UWOHmoK30SmfCknNG0RPOnfHblKESrlyqZY7xGXlKZt9VbTuEen3lflXGy3xEqpcheDiKHaLivdPFtKgYAypH2R5+dTt50qJUoyTuSapWJdm61oU4FnvRrKjOb1nnS9w5goBzOJlU6A7ADnXqUA4HcKx7L2APUVKsHZNw8Ftd+7KpPgCidAOlZbbBmnB420/IU4cLtJaQGkiEjYdPKvXsE4gmpqxwYVNqnYJEelJHaGwWGMzYhJOwGk/ppVAikntYU6thDLCFLczBRyiQkDkTtr0qbcScRSOVbMit1cqWSVEn3r8t8XeZ0Svw9DqK2XbBaT/MQWzOoUIg+/Kv3H7BDZQltYdlIMjrzH0qkEdQ7qlsXLczcwnFbm6dS0VwiRmCfDp0kU7I4FYcSE92kwCSUE594Gp5+dYuAsCDaElSQVK1SQPEZ0Pyp8xnEG7G1ccd8KiNQJkkjQD3ijswgwvcCulKlwAJADb/w9wtleoBKSfyNeFNnMQOW3nWnf3annFuK+JZJMefKshuirKT9mhwc5iwR1PgvXyNOHA5jKmBqrn1nw0HwzBg6044TqnYfnTBwUzKhtlBgyYG1DbjZG0j5Sj2xKhAToIgzEnnp5a1LOPMOU7iXdp3WkSeQ33qt2tuopKko1jfb5waV7/DVKvlO5QSG0pE7SZJmT0FQaUEXEx4UMMGa/D3C6WAnKoglOYqBJgflJPKv2+40Tbvm1uElKUKzBxGsyJGZPI8qcbK1gACdU/EdSobCJ2SB5VKOJkJdu3FgA65U/wC1OgjrzNVMqmzqUIjW8L6lPtb1t4BSVZ0CNEnNy9NNTQXj59pi1ClSpUgAToDMwB5DnSPh77jRltRQrqn+9aVsevnnHCH3FLKdp29hsK8o3HEHU1HTgNLBwO4CsEbGKsbHwioV2SXCVhIUTmSYj30q6s/CKKhCucybVOGwYm9pYlgxSnwHgQbSFEanXbrTrxzGQEiQNxWpw9cNOpHdqBjcbEeoor7NqYHuIVGK5Am5fQhlSjpof2/Wpahn+YfWmXtNx8NrtrVJ8TriSrXZCeXuYoNaolfvSdJkAsfcp0w4MNYc1pRPKRsYPIjketa9kjSiXdaUOqfcI1+Yn8K8VXtxdrtnFBKWs2dQQAowcsE8pNUFthMaAHrO/wBal+H36LXG3wvRLuknSCoIUCfeRVWUivZ4GJG/BivxvgyH7ZwaJWlJKVgaggfUeVR7hfCFOKStfPUDy/5q4cWLS3auKdWEoIy67knQAUo8P2PiAAG8zyjlB6Vxrwi8yjTrnk+oSwpIYQXVeEJ5HSTyn0qYcXYw/iD+RAUpCTy2nmTyG8e1O/FK1XDwt0EhtOqiOfX5msmHYKlACQkAdBR6MEje54jra9w5k9s+CnFfGsJ8kpn6zRa34BSNe9XP+1MVRWbAVuNWgHKqXsUdRYqQepOneDnEpPdKCp+yZSD+dL9le3OHPkutmFHUHQGPuqiNqtyLWhnFuBoftHUqAkIUpJ6KSCf0qY2qeCILAdiJ6u1VCW4bbWTGylCJ9qzYFjS5zqAUpfiVPOdh6CpdZW+Z0J86p+B2mwFKu26flO4/SrvBLRtvscyWrzqk+Lu1RyGYaDz5/SpZaPB1IUDPX1ql43girlAtkHKkkBaoGiBqY8yTFbeHdnNkyIDZJ5qLiyT56Kj5Cg09ptQs3eYVepXT2dcGIllh6SnMo6nRKQdSTtTXgXZvb6uvpDi1awoSB5Abe9a2LcF9xdW1w24pTCXQHG1Gcs6JUDzSFETO1UhG3tTs7Rx3F63W+YAL1F3CuF2Ld3MygImAcojb0p+Z2FBrcAmjTZ0qmtsjmZxJxFbjtP8AKNSR24/h0qUCUrUM2YGClA218/2qw8ZAd0Z23P7VzxxtiJKimdVGVeQGwpdi7mxNbSWLVQztA+LY44/cd+4oqUCmCfupOlVPBVZgFDYwfnUXqmdm+JhxstH4m4HqnkfbamsNq4Ei09mWOfcpFomiSU1oWlb7ryUJlRAGg16nQD1rMubiMaag4fZLinVNpUtR1JAOkQN/Stm7ZcDSksL7tQHhMAiehB5VuDatdy5ShJUsgAAkk+VNqB8YzJycnM534txu6feUm5WpSkKKYJ0EdANBWbBeMLhhORIDg2TmBJHoRvWW+wtd5dPPAZG1rJBI1InSBTZw9wcExCY/EdVH06VpLpFsTDgYjKa7N2c4Ex8D3Lzly6q4SUlxIyGIGhJjy3qgNsVnwnAkoRt5yd6QMV4+XZ3jzC2w62hUAgwoAgGJ2MSanvq2nbX1HMwHuUJtmtttmkzDO0a2cE928n2SR8wqsuKdpDDCQQy8udtEpE+ZzE/SpjXbj7TFk8ZjsloUIx26QpDjCVeJQyrKT8II1BPJRE6VNH+0K8vnO5twLdKtynVWXnKjt7CnPh7DvClCZIHM6lR5qUecnWs76hcdOn/qHWB90XBwIhtXfIkFOsTIIjb1rfwLGbVIz94iB1UBB8xRfirE1ZTa2sFceJZ+FIP6+VJ9h2dNEfzFuLJ5ghIpmg0mo1dZsuOB6/UYtxAwBH7gzH2bpT3dGe7UBPWRM+m4mmg1M8F4SXZO99aOGYhTTnwrTvGYfCehg0xWfHjCnO4W1cIuCY7ru58W+igcsRrJrQGm8YCqOJDYCTkwrxW6lNjdKXokMua+eXT3mKmHDXaq93aWXme9cgALQoAnT7YOk9TVE4mwb+Oa7lxxbTW5S3EqjbMogyB0FT5fZw5ZulxK+9aUkgKywpKp2UBpqOYp/gKIWYT1abmAMa8C4kdecA0SCeUk/PaqfaDwipvwbhokGQIj3qltDQUOmtD5xGalFQ4EC8SWZdTlFTvEOy61dJUtTudR+MLg+wIy6elVW82oMvejckNmLDsV2znXibgxyzfCFHO2oZkLjcDcHzGlbWEpLRC0HKobR/e1VLtQbbFmhayEw4IJ6qkf81OLdmSBMSd6Ubcjma/02lCpJ7hu54yuW0AtttrXIEEKMz0AVvMUUuOGL+/Qk3b6WQIIabToDpEydTWPhgMLvUtogltBV6mQJj3qklXh+X50naBgiTa9kWzCRDxLFb/D2khxCLtsEJDgJQsE7ZxqD61hLT1z/U1nUpHwg9POn66YS4kpVsaXOHcds1JI75uUkgpKgFSDG2/yqyixFBJEmpYDn3P3C+GwNSNepo1DbIJMCN1KMAUo8W9pbVuMjKFLXrBIKUD/ANqnw4juLvMt5wnWAgGECOg2rr2u4z6lFYNtmwnEeOLO0RTYKbRBcV/8ih4R5pGhV67VGLl5brilLJK1qkk8yadAJoK/ZgPzG2u3Oj067nCiM1eh2AFTCOGWw0T0H1o9jWDZbdWaCCkkDz5Vi4cssy0iJ1k1s8Z4uhsoBGhWkEfhTvW1qm2VkAepG5xxPPAmAhCYM5lfEQPkKoeJXCbO2UrZWU+3QDzNYeFe4yBxKkqESCCCPepp2icX/wARcpbbVLTatSDopQPluBFfmqpZr9XgjgHn9TrnAA9R6wuyhInVR8SvNR1NHLe2rHhyQtKVDUKAI9DrRdhmvtN4Vdo6E8zzG0xXhvBmzcJfKR3iUFE+R/uPeiiGqDcX3zjDAUyCXS4gISNZ1lU+UUnfzFE5hhLMCsGONTbPjX+mqCN55R55orRseISUAutKSoaqSkhWsctppWf4+/irxFo2hTaIUVFeilKSCQCPsgbxNUvnowGyIR4Jt3kJSH3O8c0nwgD6an1qkN7Un4G34hTi1sKQERfsGIoOz9mA+Jb4tDMNuYpOv+PbZhGd1LvkEJBE9JnSm/ixAKNalOLWKXUqQoaHT/8AKh1V2xgJfp9OLEJifxnxa/iryG20ENg/y2huVcyo9Y9hW7ZdnWIlGjjaNNEla/qoJgUy9lnDAaduFLhSkqCAfw5QrT1n6VTXhpHXT96f5FUYUSfLIcZxOdbVdzhV4hbyDmEyJkLQd8qtunyqnJ7R7ZaZQpRJHw5TI9a0e123DjLY2VnGU9NDP0pBw+w0gaVRXXvGSIl7AvJlBx7tFCLdYZQtTqgQCR4UyNzSHwZa5gVfbKjKjuAP31omiwA862LZvuZUkabqAH1Hn+1I1NexSFnNLrqvMA0IX+HIcQUL8Q89560pt2JtVlK/6aj4V9D0V0p4tHUuAFJCgdiOYrdv+Hw4wtKhqoRsSU+emhk6VmaaywuU9e59E5VMOO/UVLW6ba8ayCADGvOinBOFpuSpxxIUFmRPSanfEGBO2y4WFZCohCyCAY39xNXngLCwhlGn2RW5plFeX/Ek1Gta0FSMTetOC20SppRSToArUfPeobxo2ty7WgEKS2SgKGxIPiInlOntXRHFOJC2tXFzBiE/71aJA66moUhorOgk0u3VOcgmDo9J58kniJ7zbrYykqSk8gox9DWok0545aZEEKjUbUBwDCS8uSPACJNBW2RmL1el8bgKcyldl/E57sMPBWVPwOQSAOio9d6q1uAQCNR5VPsBsQlIBCUiBlCdfeBXnjSzeFuXWyttaDyJSSDpEDzpRs+WIlklGurttoStQT0HMnyHOgmIP51TEHYA8h5+ZpN4SwtbYDjxK31D7RnKOgnn1p4w2zJ1NX1afb82nAAo5nmwwudTSD2tWH8I5bXjUJdCoPRWUc/YkGrC0gITJ0A38hUS7Wrx+9WA0y4WGQSDET95UH+4obbsnBMUctHPgbipi6AKVBDkCW1aEHy+8KpDe1Tbso4YRb2rbpSC66AokjVIOwE7VSk0LLiL27YH4oZllRG4qcItCVCdAdfad6ofGLqhauBAKlkQI39al3DeLKcC0uaONkSkpPiIBCZB6iflUl2l8rZPUs015QbYw212i1OdRhogBxWhCSNlSNSnWCeVMjbiVjOlSVIjRQUCOpMildVv3iVAgBCgUySACBp9nlEzUss+BFuXDqJKWUuZQRoVHoAdNOpFeWgdCBYpLRu7Qcat3XkW7Sw4tMqUUmUj8M8zrQK1Y0Fa+I8EOWziXLfM6lJMgxOmpjLuI57UbtAlSQU+45g9D0qoZrXEydeHAzMtnZ5qJXGHBKCfKvWGgAa0F424jDbZaRq4oQBO08z7TUruWOBM6mvcQB3EnAeJ3LNw5YWjMfAoA6SfhJ2OtV/DeIGbttKkGcxSCIBgc0kSAIJG1Q9rDCeevpWfC8QesXw4iCR9kzCh50zC/wCPc+pC2VqC44lvdwdu4a7l6HZSR6QYEKEZBpy3ijnDGItpU5bkL7xiEKJbOU+EEFKhpJBGlITHarb92AhpwOqhOUxE7AlXTMZIqk4emEg/aOpgc6BrHXj1Adg3MnXasziFwsKQ3Fs1qlKVZlFXNax6bDWNaTcMx9CfFsroavNwvkPnyH7mofxbwx3uIrSwISoBSzySTv8AP964oDjn1HabVPTkLAeJX5uF6bczyjyp24Rt23EJSjQDUwNeUfPlW0zwo33SWsuUCPFuSTttpWxgeEKw9Red1SJCRG45GP7iugoRgHmPLlySe4+YVhyWUBa94gabeXr50Mv7wvKJ0KAfmofsaSON+0kKRkY0WdFfhHl1NEuy+/TcW6UzK25CxOu8hXWD1rumqy+X6EkzgnPcbsMsZMkU02tuAKx2NsAKSeOOPGmVdykyAQHFJP8A9E+m5q263PUWcucQ/jWKBUpSTkGhIEyf2/Ogt1YZ05hIH2pMT1g/pXjA1JuUJUCFI3JnQRtpvOsUG7ROIClv+GYXlUR4iPsp/c1lsSWwe5TXWc7V7jtwPjDVw0UtkZmVFtSefhMA+hAFNgrnPs9s1tPpUhZ3E8j/AM10NaLJQCd4q4NmS3VsjYYTXxNMpqccbWSWWzeBPia+PlnbJgpPnzHp51RcWuEITK1JSBzUYFJ7zjN//LQoOMJV4zEpUoHQAn4gD7aU8OFQ5iecxbwTimyU0pYuAlUeLvPDCQBsnYmYAGtCcJ4qZuXnkIKUKzSyVgJzp0112UIOnOqSjC2gnKEJyxtAI+UVKO1XglDGS4tk5QteVSE/fPwlA5Emo0YbpR5jmODrCQAFQDlTIBOgkyZOxJAFLuNsDOe7GUpJlSFeexOx0rLwfhmKJbyvoStpQ+Fx0B0dI3HsqiFxhq2/CpMc/n6V7VWvUnI7lNKpbw0QsZubxA8Dpy84SAfmBStYkqdlRJPMnf61XBh3eGAJNLXFOBBlxKgIVBkVFRq1PxI5jF0Na2Bkx+oOs2h0oZxO3ok+cUXs+XtWhxOjw/8AdTkJ8gmpq0zpmAEWEmCCNCDI9eX1q/8ABfGCLtlCcwS4BC0k+KfLyO8+dS/hzhHvIU9MH7I0+Zp/wzhVhMQ0mesa/PetFtKSuTPnxSw+6Pr60pQVLUEIAkqVoAPekm0u0PFTjOqVq+KNdFEf361ocV8GKfbJbWsKH2VLKkEjbQnw+opM4Txh2xcUhxOYT4kHQhQ5g8j+elRNS+CB3CQENLdhVjlQVL6zvMxt8v0pF7UOK0gG2bhbqtNDIQDoAPxVp452lLDUMNlKssZlKnLPMJG5qXMPkvJWrU5wSTvObWlU0MzZfj8TxJVuY8YTwDn/AKhJUd4MCTyobxFgj+FPNuNOqTmkoWkwQRuk8jvVc4cVKQaV+29P/wDOwejhHzSa0bGGQAIVyqOhFBXaNiDyS2t8hEeLu0hKj5FQ60LsWHbp0JSJV9Ejqa1MEwp96S20tSSIzAaA+p0NHxcv2NstKmshcPx5Tmg/ZkeEfOlOCIuplAyTCV9xYbDKzaxCQQsnUKXGp9jzocl9ThzLOYq1JPMnnScczixAKlKMAASfQCqDgPC193Y7xgjp40zHKUzSmQqNw7l2g1Kiwhuj7h/gi2PeAxpI1q2Wg8IqMYFi6m3hbqbUhYiQpJHuCdx6VZbA+AUVQOIn6jYrWfGK3aKmWFelKvZdcpDK2gdUqJjnBMgx86be0CO5M1CMXxc2rqV2zkLB1O49CNiPKjcbhiSKoK8y/wDeDrWviCUqKEmCR4wDqegP56+dSzCOOsQfSMjDIMf1FSB6hM6+1GOGLK9Td/xDzwdzjKtMEeHcZeQg1yrTuGDEcTgHuUS2aoVx3aqNk6tqQ82MzZSNSqRCR1mYiin+KsIJC3m0lO4UsAj1BoQxxjb3Vwq2t1BzKnMtY+GZAhJ58yT6U65gQc8zuSDxA/DWHXOQLeSlLnRH6zoD6Us8T4RdOXraXMoaOZKVJJVCoJ8fnpVWJgbbbDz5Cg2LteEeRB/espKEFhcCOGpcdGKWH8AEnV9Ps2f/AGrPinZ+lORXeZwFSUlMDY+fWnHDjW7iYGTXqPrXFt22A/mN/n3N8SeIm2Nhl0ij1pa7V8zb60Utmq2HuzFtYTyZ4btqlfafhIbeS4kAFaTMdU6T6kEVY0IqOdsuNpFy00DORJzeRVET7D61MWO4EQa3+UQ1ImtF+3haSB9ofnRRhQNb2IYaAz3k8xR7snmUugYZlQ4Ye8KdDtX7x5gwuwwhWiEu5l9coSZA9TArFwoZSn0FHMbuUthJXoFLCZ6FWgn30969aflE35wYNtrZKEQEpCRASmcoHpWwqxS4kpWhJSoQUmFAj3FbCGxzA02mt23RJgQfMA0b2Z7mOeYmcEcDN29y+sjMAr+VmGyIn5yY9BVDjXlH7UmYNxowvEH7UrAggNqnwqWBC0g9Z2669KbrlcCaitJLStc7RNXGcMQ4kOQM7RBSqNYnUT0ppsfgT6VPXeKEuOKt2pUZAUr7I12nmfKqFY/An0qitGUczpip2kIJYIHSo3wrwuH7kpXvEifI6/nV04xazNkVOLFsWzyXVKggyEjc+VaemVdhb3G14AzHHBeGENgaa+lMItUIEmNNSdvnSxivaJaMoGQl1xQkNNCVf9xOifep5jHGt7cPtZ0Fq2DiSptJBlIUJznc6VBY9j5M9h25lDxPha2fuDcOIDioSkZhKQEjpzJ86yW3DTDbiXWm0trAiUpCZB5KA3GlFmlggEGQRvXpA1rOLNjmLmkrE2M5bU80laNVIWsJUCdiQogxGs0t8T8WNZe6swbt4lIUWQVoQjMM0qGmaJgTzFT/ALVstzi4ZbgkBtonT4zqfkDVc4cwNq2ZQ22kAAe58z1JowmFDGdmzhjUgH0rW4+v0M2L6lGJTlTylR0Ee9GNB0H99KgvaE++u+eauHlOIbUO7GwggEaAQNDvSEqLvt9TqjJ4jRwb2ktLSlu7UG3BA7z7Kh1VHwn6VRLbGrYpzC4aKeocT+hrmi4tBGgg+VMWGNeEBIPKIGpNXPxLaNK1rYJlZ4i47Q2kptocWRGcyEDz6q/Ko9f4cXHFOOrK1rJJPmd6ZWcEWRmdUGx5nWvTl1aMfF4z1UYFILkHiaa6KhF6zFm2wNQBKQQBuY0FAr3EnFeBSvCk7DbQ1aMOwhd20CslptXwpSIJHXXb3oZjnZA2psqtXFByCQlzUK8p5E1XVU+MtINa1YwtUNcArbdZQtCwRGoG4PMEUP7ZcXZTbdwlYU6tSSEg6hKTqVRt5VGFKcYWpMrbWk5VAKKTI6wawqWVGVEknckyfnXmBJ5kLW7pY+zO7v3mklwJUyNELWDnIHQg6gdT9abuKMMu3mFN27wYUdNEySOmaZTO2gonw7aJbt20p0ASAB5QP796Ig1M93yk5QZnKWKYe7buraeSUOIOoP0IPMHcGt5HFN9k7oXT2TbLnJ09TrT129W6Q9arEBa0LCtNwkpif/I1OsMt5JUdk7eZ6VbQBaRxCAycSgdnjcvIG8RPmTuT510Jajwj0qG9mFnLyZ9TV1a2FV60BSFEN+OIu8aXORokDXy/eueOJry5UVQYRzCd/c866D45H8o1H3MNKkqXoAJqFrynAM0NHpEtQ5MXsAtsiZjU7nrTEw3ND8MKVDw6gEj0Iphw9nrWkLBs4lCoFGJv/wCclWLSS62XW5CdDCkyDG+40rPcdpGdALDSmyoGFLIJE9AnnSZ2lXyUtIZGqlKCiOiQD+ZrFh7cpSRsUiPSKzLak3boqmhLLjx1PrezbD6HwD3iVhzNMyQZMzvOvzq3WLwdQlaVEpPQwPpUrw+zG55V7wqyv1XRNo+WWgAFkjMlStZhB0JAIk0hxuMZr9PWqbl4MrIQlIKjCUpEqUdgBuSa574uxRNzeOuoMoUfCeqRoD9KoPF3C2IXLJT/ABq1gDVrIlCVRyPdxPvUnTarbVkWkpUglKknkQa9UuPlMykfKFLOxKkqMbCmTgDCX3i4UgobByhwbk8wB5da/bFpKbXN+GaofAbaP4Jko2UkGfM6n6k163BBzKnvarlIKxHgLOghLy0L+9AV85E1HsfwR60ukt3GviBCuSkSNR+1dLT7VLe3FjOLMJEuFawP9sCfaYpdDBTiTPfZZ9xlKsWRCcu0CPSNPpW8pQSCo6AflUw4B4rdaYS1cQ4EiEqGigkciTofWtXi7tLQ+Db26HEbhalwIjkACd60VtVzgGC6snLCIvaDD2IXLjQ8ClDXkVBICiPcUDThTh2E0yWzGcgqopb2Yo2UAZmddqQvUY+z/j9tppNrfHuVoACXFg5VJGgzHkQNJ2NOWI8aYeyjOu7aIiQG1Baj6JTJqY4lgweZKCNRqgxqFfsamf0qA0qzZzGUXi0ZEY+OeJ1YhclzKUoSMjSNyEzufxKOpqicGcNI7pLK0hQiVzzUdT8qlPDjGe5ZT+KflrXSfDOG5Uid6vpxWpIlSdZnrAeFEW0qaUdeSuQ8j0pstDKRS7xRiwZS20D43TlA/CIzK/Ie9MNiPAn0pTWM5yYB7ixx/cBDJJ28qgmN8VHKW2wddyRVy7Tv9Or0qJ8D8NJvbtfeyWmgFKH3iTCUk8hoT7UIqDGUVaqxF2L7iph9860Spsn8Wkg+tPHBmJ3F8+GRkQkCVrSkzHICToSZ1qyWOHNtoCENoSnQZUoAEegrWZ4aYt3lvsoDZcACwAAJEwQOW9Ns+CnBgB3UYBnmy4cYQn4AonckAk+pIk0G4l4XbS0t5lEFAKihOgIHQbA0zuOxQniHHG2LZ9bhEBCgB95READzJIrMLM0Ku1623KZHXuNgEkNtmY0KiIHsN6ufD1uEW7YHNIJPXT+z71y0fOrB2f8AaG13KGLlQQtHhSsnwqTyk8jy9qfYmBxO2amy77zKvNR7tZsib1osozKW2Ssf7TAUfYx7VQH+L7NtGdy4bAiYzgk+QA1JpBseI0YjeuEJyiUhAO5aT19VSfepLLDUhfHUGv7orYh/GONhrKAmIgGNKbOzfHLi0R3D7RUyCShSSCpEmSCJ1TJO1NzmBoPIV8jAk+VYx+vDGMSlq1Y5OYVd4ntwnMc6vwpbUVH2ipHivE6r2/VmQW0pQUNIV8QEgkn8Rj6VSm+Hwef1pE7U7Nu1ctnW47wKMxzSOv5e9P0X1IX2ePHJ6MAKqMGB6hfDrRMCAKVuJMJyXQWBAdQT/wBwI/T8qZ8IfzgFOxEj0rNxdh6jbLcTEsjvE9dNSPcSKfprXW+WatQ1eIq2ltFHbCzKthQzBL9p9IKVCeaDuKarFQSPStiy09T4h1Jsw0/RbBKdamtjgiXFrUUzmUo+QBOlMnGfFqEIU00oKcIgkGQgHcnzrW4MxJpxKUqIC06FJ5+Yqax2Rd03PpNK7iW/1MFlw6Gn23kaFCgSk7Ecx5aVVb7jy0s2AtecqI8KAhUk9M0ZR86CGzSsDYVgvcBS43DgzokzzjoR0OuhpNOpdmCma91CFeODFnAuInb/ABDv3eZASkbIQDolP6nma6DsP6afSobw/wAKFi5CmpKJmDukTpJ21q52I8CfStQTMZSvcT+03/Tn0qWdkuKobvHmVkJ74JyE81IJ8PqQdKqfab/pz6VzTfEhwkSCDIIMGfI0anE4DidYNNbfOkrtk4jTa2gaQuH3VAoAPiSlJkr8ugqTWnaPiTaMguCREAqSlSh7mlq/vHHlqcdWpxat1KJJPzrzHM8THnCu0C5Ukd+EKQNM/wAKifQaTQnHuJRckBaJSk6JkwD131NA3myppsg6AEEDkqTM+vWsbIUn4SQflSFrQtzGZxMq3wNkAD0FfN4gpOwHyr4W63Dqo+5ms7eFiYUT/fpT2rT/ABzOEn1MSsUUZ2PtOlfWK9czZKHRqkp0M0ZtsGYQApeZXkEqrFiN+0kANthB5bZvUxsKTYoHE8M55hvh/G7vd19xROyTGg89N6+4n4mv2FAtvnu1bShJIPQmKJcKWoXlBG8TX3ataBDIShMeJP6/8VjbKTeAUHPB4E0nQCrb7xnM0eGsSxG78SrghsGJhIkjflRTGeEFXHjWouKjfMc3sNvaiXD9oG2m0AQEgD3jX60zWyK0PFVVyigH8CLAwuDzEbgd1y2U5bO+IjxoURPgG4APQj61Q3UJ7kZU5p0UCJ+Ia6DQ6n86H3+HSpLqR4kn6EQQfIiiDdw0hsqLkoj7w3iTtsR9K6rqwPHMB8YAnPPElgq2unG9UwZTBI8KtRFajmJvKEF1ZHTMaYOP7sXN4pbYGQAJB18UczOtBrXDFHcVRkYyZL/GZ2wBNRi2UrYe/KmHB+F3FkHX2FUDgXhZpbCHCJVqDPIin+zwpKdEp28qBtTWv5niprbB7ERuHrV1J7teZRjw5vymt/D+IWc6m86m3c0KbVlkFJ5E6Kp0TYpBzHkN6517QLxLt88tr4c2hHURqPcTU1SI1pKjEY17EczoLA2BnJHXny66U3IGlc7dmnElyFhrPKSR8QkjXkd66EsjKBO8VaoI7iXbcYI4rwrv2ykVLbjsvUpRNXA1+RRQJC/+laq+/wClaqukV9FenpF7PspUkzmy9comt3/pnvMfKq3FftcwDGK+JImOzmDsI9K209nQJ2qoxX7XgIXmMm57OWlJKVA+oURHyOtLD3ZQUrgGROnpVuivorwWA7lu4g4PwYWynyivPF/CBfCR+JJ+VUGK/CKT/Gr3bscxh1DnuJtvwwUmiDWCEUxRX7FMKAwTc0BHCNKn2Idm5L61JMJUSqJMSd9PnVer8IrgrAnBawkiR2bRyrZR2dkbwKqkV9FeNYMoXW2DqKPC/D/8NmTqQrXXkR0FF7qQPCkqPTYUXivgKE0KZPZYbG3GTvHsMvLgFGbIg7hOkjzO5pQPZYo71cyK+imKir1AzJRw1wAWHAroaqluiEgV7ivjRT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2630464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9"/>
          <p:cNvSpPr>
            <a:spLocks noGrp="1" noChangeArrowheads="1"/>
          </p:cNvSpPr>
          <p:nvPr>
            <p:ph type="title" idx="4294967295"/>
          </p:nvPr>
        </p:nvSpPr>
        <p:spPr>
          <a:xfrm>
            <a:off x="250825" y="188913"/>
            <a:ext cx="7772400" cy="587375"/>
          </a:xfrm>
        </p:spPr>
        <p:txBody>
          <a:bodyPr>
            <a:normAutofit fontScale="90000"/>
          </a:bodyPr>
          <a:lstStyle/>
          <a:p>
            <a:pPr eaLnBrk="1" hangingPunct="1"/>
            <a:r>
              <a:rPr lang="en-GB" sz="3200" dirty="0" smtClean="0">
                <a:solidFill>
                  <a:schemeClr val="bg1"/>
                </a:solidFill>
                <a:latin typeface="Arial" charset="0"/>
              </a:rPr>
              <a:t>p,p´-</a:t>
            </a:r>
            <a:r>
              <a:rPr lang="en-GB" sz="3200" dirty="0" err="1" smtClean="0">
                <a:solidFill>
                  <a:schemeClr val="bg1"/>
                </a:solidFill>
                <a:latin typeface="Arial" charset="0"/>
              </a:rPr>
              <a:t>Dichloro-Diphenyl-Trichloroethane</a:t>
            </a:r>
            <a:r>
              <a:rPr lang="en-GB" sz="3200" dirty="0" smtClean="0">
                <a:solidFill>
                  <a:schemeClr val="bg1"/>
                </a:solidFill>
                <a:latin typeface="Arial" charset="0"/>
              </a:rPr>
              <a:t> (DDT)</a:t>
            </a:r>
          </a:p>
        </p:txBody>
      </p:sp>
      <p:sp>
        <p:nvSpPr>
          <p:cNvPr id="2" name="Textfeld 1"/>
          <p:cNvSpPr txBox="1"/>
          <p:nvPr/>
        </p:nvSpPr>
        <p:spPr>
          <a:xfrm>
            <a:off x="251520" y="805061"/>
            <a:ext cx="7266669" cy="1477328"/>
          </a:xfrm>
          <a:prstGeom prst="rect">
            <a:avLst/>
          </a:prstGeom>
          <a:noFill/>
        </p:spPr>
        <p:txBody>
          <a:bodyPr wrap="none" rtlCol="0">
            <a:spAutoFit/>
          </a:bodyPr>
          <a:lstStyle/>
          <a:p>
            <a:pPr marL="285750" indent="-285750">
              <a:buFont typeface="Arial" pitchFamily="34" charset="0"/>
              <a:buChar char="•"/>
            </a:pPr>
            <a:r>
              <a:rPr lang="en-GB" dirty="0" smtClean="0">
                <a:solidFill>
                  <a:schemeClr val="bg1"/>
                </a:solidFill>
              </a:rPr>
              <a:t>Chlorinated carbohydrate, persistent, </a:t>
            </a:r>
            <a:r>
              <a:rPr lang="en-GB" dirty="0" err="1" smtClean="0">
                <a:solidFill>
                  <a:schemeClr val="bg1"/>
                </a:solidFill>
              </a:rPr>
              <a:t>lipophile</a:t>
            </a:r>
            <a:r>
              <a:rPr lang="en-GB" dirty="0" smtClean="0">
                <a:solidFill>
                  <a:schemeClr val="bg1"/>
                </a:solidFill>
              </a:rPr>
              <a:t>, mass use</a:t>
            </a:r>
          </a:p>
          <a:p>
            <a:pPr marL="285750" indent="-285750">
              <a:buFont typeface="Arial" pitchFamily="34" charset="0"/>
              <a:buChar char="•"/>
            </a:pPr>
            <a:r>
              <a:rPr lang="en-GB" dirty="0" smtClean="0">
                <a:solidFill>
                  <a:schemeClr val="bg1"/>
                </a:solidFill>
              </a:rPr>
              <a:t>more than 2 </a:t>
            </a:r>
            <a:r>
              <a:rPr lang="en-GB" dirty="0" err="1" smtClean="0">
                <a:solidFill>
                  <a:schemeClr val="bg1"/>
                </a:solidFill>
              </a:rPr>
              <a:t>mio</a:t>
            </a:r>
            <a:r>
              <a:rPr lang="en-GB" dirty="0" smtClean="0">
                <a:solidFill>
                  <a:schemeClr val="bg1"/>
                </a:solidFill>
              </a:rPr>
              <a:t>. t. have been world wide used between 1940 and 70ies</a:t>
            </a:r>
          </a:p>
          <a:p>
            <a:pPr marL="285750" indent="-285750">
              <a:buFont typeface="Arial" pitchFamily="34" charset="0"/>
              <a:buChar char="•"/>
            </a:pPr>
            <a:r>
              <a:rPr lang="en-GB" dirty="0" smtClean="0">
                <a:solidFill>
                  <a:schemeClr val="bg1"/>
                </a:solidFill>
              </a:rPr>
              <a:t>half-life in soil 5-20 years</a:t>
            </a:r>
          </a:p>
          <a:p>
            <a:pPr marL="285750" indent="-285750">
              <a:buFont typeface="Arial" pitchFamily="34" charset="0"/>
              <a:buChar char="•"/>
            </a:pPr>
            <a:r>
              <a:rPr lang="en-GB" dirty="0" smtClean="0">
                <a:solidFill>
                  <a:schemeClr val="bg1"/>
                </a:solidFill>
              </a:rPr>
              <a:t>still used for malaria (mosquito control) in developing countries</a:t>
            </a:r>
          </a:p>
          <a:p>
            <a:endParaRPr lang="en-GB" dirty="0">
              <a:solidFill>
                <a:schemeClr val="bg1"/>
              </a:solidFill>
            </a:endParaRPr>
          </a:p>
        </p:txBody>
      </p:sp>
      <p:sp>
        <p:nvSpPr>
          <p:cNvPr id="13" name="Rectangle 10"/>
          <p:cNvSpPr txBox="1">
            <a:spLocks noChangeArrowheads="1"/>
          </p:cNvSpPr>
          <p:nvPr/>
        </p:nvSpPr>
        <p:spPr>
          <a:xfrm>
            <a:off x="1098864" y="4615073"/>
            <a:ext cx="4104456" cy="4777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latin typeface="Arial" charset="0"/>
              </a:rPr>
              <a:t>raptor-pesticide syndrome</a:t>
            </a:r>
          </a:p>
        </p:txBody>
      </p:sp>
      <p:sp>
        <p:nvSpPr>
          <p:cNvPr id="3" name="Textfeld 2"/>
          <p:cNvSpPr txBox="1"/>
          <p:nvPr/>
        </p:nvSpPr>
        <p:spPr>
          <a:xfrm>
            <a:off x="467544" y="4067780"/>
            <a:ext cx="5158400" cy="369332"/>
          </a:xfrm>
          <a:prstGeom prst="rect">
            <a:avLst/>
          </a:prstGeom>
          <a:noFill/>
        </p:spPr>
        <p:txBody>
          <a:bodyPr wrap="none" rtlCol="0">
            <a:spAutoFit/>
          </a:bodyPr>
          <a:lstStyle/>
          <a:p>
            <a:r>
              <a:rPr lang="en-GB" b="1" dirty="0" smtClean="0"/>
              <a:t>egg-shell thinning, embryonic death, death in adults</a:t>
            </a:r>
            <a:endParaRPr lang="en-GB" b="1" dirty="0"/>
          </a:p>
        </p:txBody>
      </p:sp>
      <p:sp>
        <p:nvSpPr>
          <p:cNvPr id="4" name="Textfeld 3"/>
          <p:cNvSpPr txBox="1"/>
          <p:nvPr/>
        </p:nvSpPr>
        <p:spPr>
          <a:xfrm>
            <a:off x="1165360" y="3202751"/>
            <a:ext cx="3354766" cy="646331"/>
          </a:xfrm>
          <a:prstGeom prst="rect">
            <a:avLst/>
          </a:prstGeom>
          <a:noFill/>
        </p:spPr>
        <p:txBody>
          <a:bodyPr wrap="square" rtlCol="0">
            <a:spAutoFit/>
          </a:bodyPr>
          <a:lstStyle/>
          <a:p>
            <a:r>
              <a:rPr lang="en-GB" b="1" dirty="0" smtClean="0"/>
              <a:t>In birds:</a:t>
            </a:r>
          </a:p>
          <a:p>
            <a:r>
              <a:rPr lang="en-GB" b="1" dirty="0" smtClean="0"/>
              <a:t>	</a:t>
            </a:r>
            <a:r>
              <a:rPr lang="en-GB" b="1" dirty="0" err="1" smtClean="0"/>
              <a:t>biomagnification</a:t>
            </a:r>
            <a:endParaRPr lang="en-GB" b="1" dirty="0"/>
          </a:p>
        </p:txBody>
      </p:sp>
      <p:sp>
        <p:nvSpPr>
          <p:cNvPr id="5" name="Pfeil nach unten 4"/>
          <p:cNvSpPr/>
          <p:nvPr/>
        </p:nvSpPr>
        <p:spPr>
          <a:xfrm>
            <a:off x="2483768" y="3853108"/>
            <a:ext cx="936104" cy="18466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p:cNvSpPr txBox="1"/>
          <p:nvPr/>
        </p:nvSpPr>
        <p:spPr>
          <a:xfrm>
            <a:off x="251520" y="1988840"/>
            <a:ext cx="6304226" cy="923330"/>
          </a:xfrm>
          <a:prstGeom prst="rect">
            <a:avLst/>
          </a:prstGeom>
          <a:noFill/>
        </p:spPr>
        <p:txBody>
          <a:bodyPr wrap="none" rtlCol="0">
            <a:spAutoFit/>
          </a:bodyPr>
          <a:lstStyle/>
          <a:p>
            <a:r>
              <a:rPr lang="en-GB" b="1" dirty="0" smtClean="0"/>
              <a:t>In Humans:</a:t>
            </a:r>
          </a:p>
          <a:p>
            <a:pPr marL="285750" indent="-285750">
              <a:buFont typeface="Wingdings" pitchFamily="2" charset="2"/>
              <a:buChar char="Ø"/>
            </a:pPr>
            <a:r>
              <a:rPr lang="en-GB" b="1" dirty="0" smtClean="0"/>
              <a:t>premature birth, low birth weight leading to infant mortality </a:t>
            </a:r>
            <a:br>
              <a:rPr lang="en-GB" b="1" dirty="0" smtClean="0"/>
            </a:br>
            <a:r>
              <a:rPr lang="en-GB" b="1" dirty="0" smtClean="0"/>
              <a:t>(</a:t>
            </a:r>
            <a:r>
              <a:rPr lang="en-GB" b="1" dirty="0" err="1" smtClean="0"/>
              <a:t>Longnecker</a:t>
            </a:r>
            <a:r>
              <a:rPr lang="en-GB" b="1" dirty="0" smtClean="0"/>
              <a:t> et al., 2014)</a:t>
            </a:r>
            <a:endParaRPr lang="en-GB" b="1" dirty="0"/>
          </a:p>
        </p:txBody>
      </p:sp>
      <p:pic>
        <p:nvPicPr>
          <p:cNvPr id="17" name="Bild 2"/>
          <p:cNvPicPr>
            <a:picLocks noChangeAspect="1"/>
          </p:cNvPicPr>
          <p:nvPr/>
        </p:nvPicPr>
        <p:blipFill>
          <a:blip r:embed="rId2">
            <a:extLst>
              <a:ext uri="{BEBA8EAE-BF5A-486C-A8C5-ECC9F3942E4B}">
                <a14:imgProps xmlns:a14="http://schemas.microsoft.com/office/drawing/2010/main">
                  <a14:imgLayer r:embed="rId3">
                    <a14:imgEffect>
                      <a14:sharpenSoften amount="74000"/>
                    </a14:imgEffect>
                    <a14:imgEffect>
                      <a14:brightnessContrast bright="100000" contrast="100000"/>
                    </a14:imgEffect>
                  </a14:imgLayer>
                </a14:imgProps>
              </a:ext>
            </a:extLst>
          </a:blip>
          <a:stretch>
            <a:fillRect/>
          </a:stretch>
        </p:blipFill>
        <p:spPr>
          <a:xfrm>
            <a:off x="8094619" y="188640"/>
            <a:ext cx="834659" cy="504056"/>
          </a:xfrm>
          <a:prstGeom prst="rect">
            <a:avLst/>
          </a:prstGeom>
        </p:spPr>
      </p:pic>
      <p:sp>
        <p:nvSpPr>
          <p:cNvPr id="9" name="Textfeld 8"/>
          <p:cNvSpPr txBox="1"/>
          <p:nvPr/>
        </p:nvSpPr>
        <p:spPr>
          <a:xfrm>
            <a:off x="6876256" y="4653136"/>
            <a:ext cx="1370888" cy="230832"/>
          </a:xfrm>
          <a:prstGeom prst="rect">
            <a:avLst/>
          </a:prstGeom>
          <a:noFill/>
        </p:spPr>
        <p:txBody>
          <a:bodyPr wrap="none" rtlCol="0">
            <a:spAutoFit/>
          </a:bodyPr>
          <a:lstStyle/>
          <a:p>
            <a:r>
              <a:rPr lang="de-DE" sz="900" dirty="0" smtClean="0"/>
              <a:t>in </a:t>
            </a:r>
            <a:r>
              <a:rPr lang="de-DE" sz="900" dirty="0" err="1" smtClean="0"/>
              <a:t>white-tailed</a:t>
            </a:r>
            <a:r>
              <a:rPr lang="de-DE" sz="900" dirty="0" smtClean="0"/>
              <a:t> </a:t>
            </a:r>
            <a:r>
              <a:rPr lang="de-DE" sz="900" dirty="0" err="1" smtClean="0"/>
              <a:t>sea</a:t>
            </a:r>
            <a:r>
              <a:rPr lang="de-DE" sz="900" dirty="0" smtClean="0"/>
              <a:t> </a:t>
            </a:r>
            <a:r>
              <a:rPr lang="de-DE" sz="900" dirty="0" err="1" smtClean="0"/>
              <a:t>eagles</a:t>
            </a:r>
            <a:endParaRPr lang="en-GB" sz="900" dirty="0"/>
          </a:p>
        </p:txBody>
      </p:sp>
      <p:sp>
        <p:nvSpPr>
          <p:cNvPr id="10" name="Textfeld 9"/>
          <p:cNvSpPr txBox="1"/>
          <p:nvPr/>
        </p:nvSpPr>
        <p:spPr>
          <a:xfrm>
            <a:off x="2179359" y="6093296"/>
            <a:ext cx="1734770" cy="246221"/>
          </a:xfrm>
          <a:prstGeom prst="rect">
            <a:avLst/>
          </a:prstGeom>
          <a:noFill/>
        </p:spPr>
        <p:txBody>
          <a:bodyPr wrap="none" rtlCol="0">
            <a:spAutoFit/>
          </a:bodyPr>
          <a:lstStyle/>
          <a:p>
            <a:r>
              <a:rPr lang="de-DE" sz="1000" dirty="0" smtClean="0"/>
              <a:t>egg </a:t>
            </a:r>
            <a:r>
              <a:rPr lang="de-DE" sz="1000" dirty="0" err="1" smtClean="0"/>
              <a:t>data</a:t>
            </a:r>
            <a:r>
              <a:rPr lang="de-DE" sz="1000" dirty="0" smtClean="0"/>
              <a:t> </a:t>
            </a:r>
            <a:r>
              <a:rPr lang="de-DE" sz="1000" dirty="0" err="1" smtClean="0"/>
              <a:t>from</a:t>
            </a:r>
            <a:r>
              <a:rPr lang="de-DE" sz="1000" dirty="0" smtClean="0"/>
              <a:t> </a:t>
            </a:r>
            <a:r>
              <a:rPr lang="de-DE" sz="1000" dirty="0" err="1" smtClean="0"/>
              <a:t>sparrow-hawks</a:t>
            </a:r>
            <a:endParaRPr lang="en-GB" sz="1000" dirty="0"/>
          </a:p>
        </p:txBody>
      </p:sp>
    </p:spTree>
    <p:extLst>
      <p:ext uri="{BB962C8B-B14F-4D97-AF65-F5344CB8AC3E}">
        <p14:creationId xmlns:p14="http://schemas.microsoft.com/office/powerpoint/2010/main" val="173746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1907704" y="404664"/>
            <a:ext cx="5256584" cy="584776"/>
          </a:xfrm>
          <a:prstGeom prst="rect">
            <a:avLst/>
          </a:prstGeom>
          <a:noFill/>
        </p:spPr>
        <p:txBody>
          <a:bodyPr wrap="square" rtlCol="0">
            <a:spAutoFit/>
          </a:bodyPr>
          <a:lstStyle/>
          <a:p>
            <a:r>
              <a:rPr lang="de-DE" sz="3200" b="1" dirty="0" err="1" smtClean="0">
                <a:solidFill>
                  <a:schemeClr val="bg1"/>
                </a:solidFill>
              </a:rPr>
              <a:t>What</a:t>
            </a:r>
            <a:r>
              <a:rPr lang="de-DE" sz="3200" b="1" dirty="0" smtClean="0">
                <a:solidFill>
                  <a:schemeClr val="bg1"/>
                </a:solidFill>
              </a:rPr>
              <a:t> </a:t>
            </a:r>
            <a:r>
              <a:rPr lang="de-DE" sz="3200" b="1" dirty="0" err="1" smtClean="0">
                <a:solidFill>
                  <a:schemeClr val="bg1"/>
                </a:solidFill>
              </a:rPr>
              <a:t>are</a:t>
            </a:r>
            <a:r>
              <a:rPr lang="de-DE" sz="3200" b="1" dirty="0" smtClean="0">
                <a:solidFill>
                  <a:schemeClr val="bg1"/>
                </a:solidFill>
              </a:rPr>
              <a:t> PBT</a:t>
            </a:r>
            <a:r>
              <a:rPr lang="de-DE" sz="3200" b="1" dirty="0">
                <a:solidFill>
                  <a:schemeClr val="bg1"/>
                </a:solidFill>
              </a:rPr>
              <a:t> </a:t>
            </a:r>
            <a:r>
              <a:rPr lang="de-DE" sz="3200" b="1" dirty="0" err="1" smtClean="0">
                <a:solidFill>
                  <a:schemeClr val="bg1"/>
                </a:solidFill>
              </a:rPr>
              <a:t>substances</a:t>
            </a:r>
            <a:r>
              <a:rPr lang="de-DE" sz="3200" b="1" dirty="0" smtClean="0">
                <a:solidFill>
                  <a:schemeClr val="bg1"/>
                </a:solidFill>
              </a:rPr>
              <a:t> ? </a:t>
            </a:r>
            <a:endParaRPr lang="de-DE" sz="3200" b="1" dirty="0">
              <a:solidFill>
                <a:schemeClr val="bg1"/>
              </a:solidFill>
            </a:endParaRPr>
          </a:p>
        </p:txBody>
      </p:sp>
      <p:sp>
        <p:nvSpPr>
          <p:cNvPr id="19" name="AutoShape 15" descr="data:image/jpeg;base64,/9j/4AAQSkZJRgABAQAAAQABAAD/2wCEAAkGBhQSERQUEhQWFBQVFxQWFxQXFxcWFhcYFxcVFxcYFhcYGyYeFxkjGhUXHy8gJCcpLCwsFR4xNTAqNSYrLCkBCQoKDgwOGg8PGiwkHyQsLCwsLCksKSwsLCwsLCksKSwsLCwpLCwpLCwsLCwpLCksKSwsKSwsLCksLCksLCksLP/AABEIALkBEAMBIgACEQEDEQH/xAAbAAACAwEBAQAAAAAAAAAAAAADBAIFBgEHAP/EAEwQAAIAAwQFCQIKCAQFBQAAAAECAAMRBBIhMQUiQVFhBhMycYGRodHwUrEHI0JTYpLB0uHiFFRjcoKTorIWF9PxFSQzQ4M0ZHOj1P/EABkBAAMBAQEAAAAAAAAAAAAAAAABAgMEBf/EACYRAAICAgIDAAAHAQAAAAAAAAABAhEDIRIxE0FRBDJSYXHB0RT/2gAMAwEAAhEDEQA/AAcm+W8qcnNWluamEXQWpzbVpdIfYa76DiTGH0tONvt9xcZaG4KZXVJLt2mvZSO6SSTKmFZEz9Jk4ULI0smoFcDiprUYHZFpySmWeXMZlJVnAF16CgzIDZHGm44Q5ZXJbBQpmks8kABRhkAMuAg02yshIcFSMKHOJzabInKnChBUMCLorWq0yKkHwyjNFMDKWGliMuVXIGgxNBs3ncIqOUGluYXVxJyG8nId8Ai6rWAWmwCYMcGGTDMeY4RQci7Ja7U84ymDCWAWvmiu5zCt8g7tmVY0Oj7WHqMQy9JTmMaY7xgcRgaRfFpWybNByf5UTApkTqc+qkymNSs0AYCu0+Pbmmvwk2k1uyRhUZbR1tEWsYmCjDLEEYEHYVOwxp+R80IrSmoXqWvUGuKDHgwpj3jaArvQUuykXlvbD+rjrL/Yhjp5aW32rP8A/b/ox6Ek0bwO6CC0r7Q7xBT+ha+Hm0zltbgCQZDHcBMqeArIA7zCc74QtIgasi91BBTvEeq/pae2v1h5xz9Nl+2v1h5wqKtHlkn4QNInOTTLYvlDsnljbyASZKk/JKzajruyCO4mPRf0+X84n1h5x8LfL+cT6w84KC0eeHlfbfbkfVnf/niJ5aW4fKkd03/Qj0f9MT21+sPOO/pSe2v1h5wUFo8rf4Sbcv8A2VPYO/fTsiMj4U7ac7OF61H3o9W/SE9pe8R2+u9fCHQtHm0j4RbUwqVkLng14Nh1Ejxgq/CBaPZs/wBenvcR6EUQ7FPYIE9mln5Cn+EeUFP6K4/DCf48n/NyD1TpQ982E3+FAgkNIpQ0wJI7xUEcax6BMsEr5qX9RfKM1yvkyub5uXLl84xBBCKAo3tQY9W3qxh7XsNP0I6W5ZFZKCWv/MTVqEzuA/Kbs39uGeVs+jiCXmG9MNSScaVzpX37YtLLo8SwT0nPSc9I+Q4QvpC0rLUs5AHrAbzwhXYVRG7EGMUvKz9IlWcTSRKRmUc3X44oa62HRGIwG/E7IByd00ZtVci8uBO/c3aMYJRa7GnZczVgd2sPGyMVL01AaXjgCdwrmeqBLNujVWjBr1+prlgAMhvrnllCsdAxZdUlmClSBdNbxJ3CmQG00EYrl5og3Vnrvut71PrcI296pq1SSaknEk8TtMUnKTSMkI0uYa1FObWhbrOxctvdCvZVCx5YSZliQTAZk1xQovSV1wLVpRQWqRwOUY61aQdrylmCk1MtWN3DK97R7+yHrLOlO6ox5iTUXmVTMelcSTgWNNmA4RXaYmSUmMJLM6Am6zKFYiuBIBNMIuWVy0SoJCsrSPtCvEYHyMOSZobomvDI90VN2ORkamx0dyhmysK319lvsOYjV6N5RSp10VuN7DUBJ4Nk3v4R5ZJ0gy56w3HPvzi20VpWSHBmpfXbLLFK8A4yg6FR6u026byEqRtFQR3RgOVGlzOm1ui8tFF0UvO1QuAwvUOwDMQGTygmpVVJuHJGN6g3A5j3RHQ9uSXaZc+YhdUcvcqBVthqRiVwIBpkMYqNXsho9V5NaJax2Xm5bXXUUmMNYNMKBnJB9kvQEY0WM/pS1zAZFlCrzwcc3OHSSWDWYCPlKcc88aitDGn5IcoJVokzAHXnKzJplnBxVq1IIoRQDEE4Rn+TKC1WidayaKxMuQWB/wCmppXDK8dvAx1TkktGMVbNJIFBA+eIaoNNxGcEmqVpUZ4g7D1RmtL8pRJmKgUu5I1RuJoO0kgARyx7NWaaVoRLXPLzZrpVQNQ0BYUFTsy90XCfBxIpS+x4kKT2k5xVaNtoBKkFJidKWwo4yzG0cRUHfFivKZpKMxWqgE0LUpTcaGg4Yw+3sXXQYfBrZ/aP1Zf3YjM+C+zEjXmCns3F76LjFL/m9usxP/lH2qIMvwsH9XH8z8kOkFyHV+CKy1rzto/mYd1IZl/BhZl+U5/eEt/FkMVX+arfq6/zD9yPj8Kr/qw/mflh0FsuB8G1n3n+XJ/04hO+DOzsKXmHFVlKe9UBiqHwqvT/ANMOrnPy0jn+ar/qy9XOflgodsam/BFIJ/688dT090Tl/BXJU4TphwpRtYe/OEv812/V1/mH7kRb4Wj+rj+b+SCkK2Wh+DeX85/S32TBA3+Dxdk5h1c9/rxUH4X/AP2xH/lH2LFuOUrT5asBRWANA1c97UBI7oKQm2Vv/BHsk9WW0vNVQcGrS9kNuO+Bz5xZiSakmpMPW/SC0UHFm6KAVZjuVRifsjJyeUQa0PIZGlzFJF1qVNM8sjl2EQl0P2aJsRGesFsEvSTLaF5xJksmRUA3cKMqg4AnGrZ02xfSgT4VOwde6KblhYPiROlEtPkMJq0GrQdNDXFqr2YbYIS4yCStUEPJNXDK1SGF3HG6uACjGpujhsjzjRsxrHaSsxQXlNcIatCDXm2IBFRiD2x6hYuWUmXLltNI5mal+WxxIFDWUVAJLAi6DxFco865Z6Wk2q0c7IRkFy414ir0xBoK3aZZk4DKkbZaoiDZtxa2mBXc3qgUGAAG5VGCjgBFZpLlDKkFqtViOguLduwdsYudygmBLt64vDAntz7ortLaXlvd5mUJdFUNrM15hm+OVc6Ry2b0XOkuVcyYCE+LXcp1j1t5UjNzraBlifW2FyHfPLuEdFnAzxhgDmT2byEQ/R9+EM3t2ESkzlFb6X9wvFadwNfwgsAAWBlYOyx1pcZ8qNqFY+EGMqBvKpFpoij6XaWXI4btndDQ0yaAEE8Lxp2A5QjSsfSpRY0AqcfAEn3RRJotG6VlXGvE3sLqFQUPtVa8ChptXONzye5aSVlpKZTKCgKCNZKDjmO7tjy2RZaxp9B6GVsDWMMmVQ7NI4nI9UmaSQy76EFadIEEGM5yJsf6ZbmtLCiqwKjZfN4ywN11Fd+srGan2cyLwWprTWDMrUxwwN0g12g5bInoHlHPsrAy8UDFihF5akXSaAjGgpUEReHNjbuyMmGa0b/SLzHtgllqqrfpD4C8pOoihgAQGpUjaJYjN/CRyqMpUkS6Fm1mrsUZd5/tMWNg5QyjzjzJiidNfnGU4UXC4q1zCoBkd8eX6at5tE+ZNb5RwG5Rgo7qeMa5MibM4QJryhm7LvcfONZY2ZlU71B7wDGGCR6Fo2T8VL/cT+0RMXZUtF9ZeS8xlU85KF5VahvVowqK4Q0vJGYP+7JH1ttN44jvi0sGlistBcU0RRU54ACHBpdsuaXuMegsGjDmin/wTP8AnJXc3lEX5ETtsyV3N5Re/wDG5nsD+qItpqZ7A7m84fhYc0YudoRg5TnFreu9FqVrTurGf0jeRXOFUDdWrXyj0SbaheqZMu9WuN6tc65xhtMyvi5p+jMPgYyz4+CVDjKzDtp+btu9x843nwb8qTMDyJhF5ddKbVJ1h2E/1cI84ZMYZ0TpA2efLmj5LYjepwYdxMcfKmbcbR7PZGC2mbKY6tpVXRyaMjysGVW2ChVqZCrYZxnuXmgjZJsq0IMCaH99QSPrKGHWog2leUki6t2ajTpbCagFGGrUsGNQoDIWUgmutvjHaf8AhCnz05pn+JBBCADYarUmpJGyrbBG/NcaZjxd2j0+x6aV5KuWovSAJCotceoZxQ6V5fyZYKy6zTwwTtY59gMeZWvTjOoUDBTUFixIwApSt0DqFcczCDsWzPrqjno1ovLVpOTzeqLr3sERQUu4nFyxatTllFWbe5wXDqJr3iIWeQCaVUcWNBEzMpUCmG0ZHqhFAzZycWP2mJrQZCJvbzcuUSm/m0v516d2948MoULQ0IelT5dDfVydl11UU41RjWFGmRJ5RRgDdYnGiurjvRiNkKvP4Q6FYQvEW44dcdtNuv0AREp7AIrlnUn0YVYw6EXUyXHTKFIcsdlEzOoFDRh0cB498Cs0lnvZAKK/vHDAY4Zxx7Oy0KcxHJknCH5dn1lRqgsaDCvXXHZApkg1IAqVrWmOWZ6oLYaKyYtMtvlDOiKLaEqKgkim+8CB74esmjCJqXlRwwrQsLtNoJrQNw4xPQsv/npVwYBwVGOzEDfkPCOiL1Zk1srrIdU8Lv2+cX2ibVSkUnN3TMXIgsKfutl4QzZ7Uq9JqHCmVO3dGX4iHJKvhpinV2amfNDKeyK1WoYC9oqBj4wFpoGJNBvrHBGPo6ZS9kretRFbdi7sFge0BjK17tRdBF6tL1SDjSgOOVcIrXSOhJx7MG0+hQLjHpGi5fxMv9xP7RHnLrjHpWiB8RK/+OX/AGiO3EzlyGisqai9Q90Oyph23jlShpC1lGqvUIMjA5GvUdoj209I4W9jI6n7z2bPVYHOqBSjA8SYjf4+MRmGGkKxdxU4xk9Mr8VN/cme4xryd0ZDTLjmpwriEmYdjRzfiukaYuzzdhjAXEGdc4gku8yrULVgKnIV2mPK7Z3LSAy5dSASACQKnIVOZ4CJ6RsglzGRZizQtKTEvXGwBwvAHbTEDKBTJVHIONGp4wAiKSJHLHZbwY1pT1U8IAlpZQVFKNnVVJ7CRVeykdkSSQYg0kiHa6Fx9kbxjhmGCpZydkdaxndC5IOLIC1m5d1cTiSilhlSjkXgOAPvhcPjjD9k0M8xXZaUUqKY1JatAABjl4wCfY7l0bSASNx2jjFpoTizlitIRwzIJgFdQllBqCBipBwJr2QCHZ2jCJQmV2kY1FQMMDSmw7dkTl6JLrLuA1IJO2tCd3RFN8HJBTEQI+my8O2L+zaFlpLZ5j0fEBQAVG6prArHZFdseiA2tSoDEClakRn5Nl8NB5M6dLfmnqKChRsFAp8oUOzGC2ewSAKhnLb9WnuxgWk7WZl8laO7VLUBOeVTiB1QvYJDtQDAVAJOQqeMFKhbs0GidCJMYVm3LhvXgKk1IFCNw3n/AHtdL8mHaS02TPBaWCWyUshGQphhdJoTjWKmZYDKSXQ3i0w1phqiuXaRXsiztcxkkTTUgc2wCA4VYAAY8c+uIa3aNN0ZqQaEU5qZQUKMGukjbUHAnCDWO3uHIs1b1KhRhiFq2J2dIZ5Qvyb0QZr864pLU440vGuUM2vR7tOAQAu7TSAvsnMHLEA4dZjR8TPfYKwSqTQ85VAYmYS6sQx6V0AjEHGo2iHLZZRb7SRKlSlBl/IHNS1Za6yrUAFjTCm/DOLew6MElr834wA3bhyIIoQynpVBOHCOaO5Lvfd5LG6DQAIz0QMxvuVGqAuBJwJpxiLV67Kaa0yjfRr2V1lTqXlUHAg3ga0u447uzZFmyKBVgADvp502jviemdGtaZ2LUMpTLuUYzDfLEOBSlK5EGhAzgNv0Jzac3iLrA3moL5u1A1mAGXhwiHivZSyehprQ0pS8qgdiBqNiSDW6bprjuOeMUkzR0yl641OrtyzAxzpSJvJIlXaqXVucrfSrG7RBma3atgNvVjM2Y80XM5WmOGXmgs3WWgqb4AANCKYbDUiK8OqF5BA2KbQnm2oGVcjXEMagUxGqaniN8aHRtstxASXKDBUwPNPkqkgEg9I3aDecIDZtIoiKLpwUHftpmWrWsMjT1ytAwpeyNOjSu3eQIqNxfRDp+yf+J9IKBqLgK05liRiRQ451EF/TtI2eq81cU65YymIJYKSFJpiK0psoYFZNN35gS6R0sb1aU9+MWrzyQcWPWa+8xfnmuyfHF9Fa1u0jaELc0WWUQ1VlMusCOjvIBqeFYHauUmkGYywt8Nqi7JapDYClK4msWQndffHL8L/ol/o/EhB9J6QkUlXLoUC7WUxBB3E0rQmh41hO2pa7jzDJN2YWQtcbonG8BSlGrgd4MNaS0xzbAEFtWtb3HHZCzadBFCGoA2F4EavZ2xTySl/QJRRRS9FzXNFQ9EtVtQYbKthWFpejprOFWU7NU4U3Ak4nCmBi6NoxnAlmV2UKCaFVbWAJB4L10OUR0RNWWpEwlxfKgUrgc9uecRTWx2mVJ0TMebQSytSTRmU0ANalsMOMBnaP5uvOECnG9U7ACM8o2r2WzNZgwnCXPvCQ9Ve4stQKOxCXma7TIZ3gAcxV6e0UsuW8tJkqeHEuYpRhLK3hUEq5vE0Iwp8rZlDpt7Eml0VGjJMsSmdiTeOqBspvPblB00fKuhnc4k0AWuR2msfaL0ZOEplMt+bIvVCk6wNNnRzJxGQgrOZgSXLIVULmpBoOjWudchhvMS8dypdmsZPjy9ALSirLBlnEsRRlwIAU1r25UhzR2jTNlvMZW5sXBeUAUJOtjTHLLcawOzWFWql9agGhu1rWgNTWuAGA2XiYudE2F5MiYFN4FqggUOQDCmNcWTHZeFekIHBR0+yVJt/sV9gcK/xKVuAuTQggKL15iDrUyxwxil0i0tiXAIJO4UvY40yzMbJNAzbNKLkMOdTmSTdAxAJIBarjog3QQKmpEYW2SKE+G3bj1QJbBvQ1ocfHoAnOMxuUbHpYFgKZgVIx2R6hO0ysiXzcmWia1AAMxQYk7ScY88sFimESHlgUSj0qals2JoNtAOAA410y8p5VlCm0yTNc6yqLhVRUipvUqcMBsFYcqk9Ex0tlXyzSYzFrig5MouhiM71yt4030PhFbIsTLIAqCSx6O40pXjWvZSHNL8oJbFJ7oWF52QghSC9DrimJ1d9IT0bpZWlsQBQMaA7ARhWHVLQ1TexKwB5xCIKn7M69lI19k0SJMpmamopJLYA0z/225R5pLnUMam1cr5lokBHY3tVZmFQ4XFXrmGwoRtopzrFeOyVOjdJbbG0pbsxGIpeY0XsCk1WKrS82xzFAM4gilbuuMDXVFNU8anqjD2WjNQkjqixSyIM6nrNPAQOEULnJj87SKS1KypjuGoNZFU51GI6XaO2BWLlEZU5ZiKrEAhSwNReGNBUDvELWsIEoVoCQt5VqVJrdJrsqN4qKwjZ0vTB3mGorsTb6NLP03Pm9JJK41qVBIO8VJNYTs+mZ3OMsua8tTmEJAwwrTKvHjErStyWHr0gaDtoOvH3QjoqZda/StCDwoCM+2ggQMNpKbfaWCWZ/bYktQkUHAC6T/EYlaZaiYiUAANWz8fW2A20Um3jUqReU5VGXYcxTeDDg0c80i7qzALpFQKjrrSoyzxBG6GIGX15tK1pcSmFSMcuOzsgaNUKVyCmXgNpzbHbT+2L3R/J8NNCTarMpqkEVI3HMV/2jY2Lk2kiWJto1GUmhlmheuxgVrU7vxiJTiilFswNl5PTplKKaFdmTImIuk4VHHhxgv/AkU673juXLjrHftFCOMam124zBcRRLlVqJa4Cu9qdIwitijJ5H6LUF7KqRJVDVEFd5xPjBP01qmtG2UNfOHmsMEsPJ0zScSo3haiu6CC5S2EnS0IzNJA5SkGGxpmOWOLkV84CbWcKC71VPvMaQchf2h+qPOErfyZMoAgs42m7luyrhG04LjpGUZO9sqJih+mqtxpjs3Y7BAH0NKYYXl/qHVsK447TFqLLBFs2GXnHMm49G7SZn35OPSq661GK41IyqBioGOYrnwhGfY3BKna14tsBHXiePE0jYSZbIbykgjaDQiG0eTNos5LoB6SUVSfppSnd3Rosv0hw+GADgmYaUU4Uyo27HcPsiDGsjEmoNAN4GfZsjb6R5Kqqu705v5NwigBHFOlxFIzlo0KzKCpC1pRQw6O5uO3bGqkmQ00V89S8szDQsek3yiTUmu8kAnGPtG2xwtFmTEoaC410UOIqAMca4mPrSl1VCiqA3a1pVjmfWwCCaHYS1mFh0SpXAaxowuk7BQ3tvR2Viv4FZAWyc89VF6dMJCS1OJLPqrQe1VhFnK5QWiSCiCWyi8tQCrEEqT8oEElVO/VG4RQ2xmWYrDBhSh3EYqfd3RdTZQmuzKQLw50CtekAxGwAgkjhTthN+xoR0rp4zJayuZWXdFAQWvUAooJriBsBqBUnaYoJbhnCk3a7aVPdXGHdJLRgRt+z0I0FgltMseoECS714ErVzW8Wu0JLYimIwB3CHerElbPpFqkc2F541wqzSyMssiad58IqrVoEzSWW1SWJyF4rTcAKRGZZk2qB1EiAvYV2Mw8YSoeyVo0K8uzssx5dbwK64OA3bdpilDBRQYwxMONN2FaUhC0YMYqqJsCDFlZhROvGK9ZRJA3xaU8B7opCGtGJiTFzKkAoXNcMBurht7fdFNZ1NABt+2LvRc8ITLmYI2DV+Q2xuoZHgd4EQ1bKukPWmbzOj2rLatpmALNNLtyXRiFGda7eMZqyJmSaDKviY0HLXSzzDZ5LUCWeUEQBbo2Xjmb3RGttis0bo81LVAqpCs1KBsaYE1z3V6jB0g7YzJpNUySczVDlR9gNcgww66R3R/Jye9AqMdY1AIBC4DLMCpOO2hpWL1ORTrZgSygoGN0pruSSxBe+SdpFVHvMNcmAJj0L3HOZp0iMMcc6Dw4xDyJpteilHexGz6PaRMVJ6LdJqt7WAxFcaA7BWnDt1H+GhNKc2EkkGoZJT0PWKAHrJ98Wo5IyplDOLzKZVZgMqZAiL2y2RJSXVrdGQJLdgvEmOeWVPfs0UaBS5aSJdXuCgxIW6DTM0xpGT0rpBpz3jgo6K/aeMPac0hfe6OipxptI2dQ99d0VNNvd5woL2xs+kyaCJOkTXKGLBZecardEbN7bB1DM8acY1UbdIlypEtG6FMzWcauxdp4ncOG336SRYQBHbMIZvR0JKOkYNtguYiL2OsGvx2/DEZjSnJ/NpeDZ0yVvunj374pub2EUIwIOY4GN3OxjP6X0fe1l6Y2e0Nx47j5xE4KW0XGVaZR81AXk4w2jfh5RwgVjmo3CaN0k0r6S7U+1fLbXqra6Q0ctslfFOEriaJeY7x0hFEy+vXX6xBJY7a0pry9o3/m/2PGGqdoZy36FuSwCku6g6TSqHDe1Cc9tYzI0I9ovFFAlpgMkvMRiRdWhOROWyPTV5m1oLwvA7KsvgCMYQm8lZSCksFRjtvf3VMOOZRE4WeRzdCzFDhhW4SWu48K0zu1NK0hqfPMqSktqXgNY7QGYsqd7V7aRptP6PlSGDDWmDEVpgSMPOm7rirfkyZkpXd6GYScJbTGGZxIcCpzpicNmMdMci42zJw3SMxbEBBKm8AQaiozzwOO3wgdl0fMmk801GQFiNapFQDS6DwzpnFlatFFRVSHTC8FBDIMzfXMDccuOUL6ItZlWhSkzmqm7zlA10NgSVIIIi10SxqRZ7z3WBB3UxB3UMQtlm5tip2b6V6iK4Robews5ee81bRNegRrgUXqULUGGApj5xkZ95tfEmtSeJO09sTx1Y7EbYlHPf3wBrMrGruEUDHAljuCqMznmQOMNWjGhPV3xGyhL3xq3lxwqRjQ0NRsrGq2iGbvlXyhkSZUyzWWwS7Nzqis278ZcvAlbxFcbtDjQAxhAuHWR3bY1Hwi6SlzLSEkzOdly1pfAopZjVqbx0RXhGelJkPwiIt8d9lOr0Gsky+wC6tDmeG3hDElSzEorMowMw1N47MdnAZwxZrIkp/jBfaopLUg1p7WaivGNhoayyebVbhlszlyqmqqK1wLVNch1nhESnxWylGzNqBOl3GALoNQnau4kY4e4fRiw0ZyZmVDHOlQSFAFfZFThxgmndECRMDyq3GNQc7rZ0qPCLLk/aFchGLCvRAugA5lcVJxzHdsiZS5RtMaXFlnY9EPTGZwySnYDDVg5FSg1+/MLVrgUGOewYQ9J0MvtTO9PuRcSZIUUAPrsjlcq/KzWr7QSzy7qgax4mhJ64r9O6U5tKL0mwXhvbyhy1WhUQs2AAqfLrjE2q1ma5dtuQ3AbPW+JhG2NnwOQ9cYIsCk79/r11wYCOgk+bIAZkgAcfXui7sUq6ABs9ExV2FKuTsX3n8P7ouZAjpxqlZzzduh+W0TvwJDEr0USTvR9eiFY+rABMmErSIbvQvOENAZvSUm614ZMceDb+339cLAxdWqSGUqcjFIlRg2eIPWPQPbGGWNbRrjd6OtAHGz1uy9bvZoZvEQKbl69et5jA2O2S2NKa8vaK57e/jtHGojV2LSSzkzzwwz7xkYxj+uOO/r27yDk0fWW0mWar2r7QrmBv3jfxzzlGyky/0lyNkzCWZplcyS3iaxV27RI2TFam0sK94jT6P0kkxAQxPaO4x9aLGh2HviYz/UDXw8/tfJ0NQ3wGGRDUZepgQYrpmhKOOd5tqAnnRqsAufOKousKbQATvOUby3y5ctS7A0HjuA4mMLpO1l2KgYsRUDHGuqg4DxPUI6cTvaejKfxorNKzGnFiqkqi6q7lG004mp69wimlM+IqQDSqnKozwO3KNytgSWioyteapY6tCRTVFGNABXZnsip0zNDKyc2CFJKzFA5xK0NGANHFBTZgY0WRMlwaM7OFUyNdlBXHqhetGr1Htziw/RGVb6MJiqemp6P769JD14cTCVpe8b28k/bGqaM2X78n5TEnnxX9xqdvlDI0RLUUlWgLXNzLYv8Aw5BewV4xFWTj4wVGTc3jHM5S+nRxj8D2HRcmXlOqdrXGqe2sWdmZFNRPNTmbjdgGtFYjJ7LePnB0aX7LePnGbTLVFlaTLmKVe0zbuFQFFMMdscslksq43556roxGIOAzBhZJkv2W8fvQxKnS6jUOY4jPbVoFa9g0vhprFyilKoUc4QNrYk8SScTDc3lTLVbxD0w2b+2MmJ6bJZ7/AM0B0jPHNHUK4jHA4VpTPbE8EMuNKaeFourLqEGJvChJx45fjCJNTQevX2mEdFYS9mZwG7D3+6HbONu+LSohjIGUSL7YHWPqVKjefXgDDSt0J6RZWJCqjjie2LOQ8VstodlNHb0co+JkdvwBWjt6EMNfjpmQC9Hb0ABecgbvEKxB2gAXnGKjSKUYNsOB69h7vcItZhhK1y7ykd3XshSVqhp0xFjgDuwMDoMo+lPh1wMnwjiOkgdx2fjXDv8AHcIDNFPWNRt6x4iGGFRX11+7wgGYofDhu6sxwNNkAwlntRQ3lz+UuwjePX21sLBy2LVHNkgDPnPwiivXezGu7q+ifXBOyTSxOAOWdeMJxT7HZpLdpOTNa88hi2VRNoeBwXMbDFQ9nsuYlzlIxFJ35YXaWfZX12QCfKJ2A4DPqy6opaXYmkWEy0SSKUn/AM4H3iFy8gZCb9dD71ivZD7K+uyAvKPsr67IOIDE2y2a9fXn0cZMjSwfdjELZZ7LMGss2/tdRLUt+8oF0niAIUaVT5K+uyAOPojwila9ktIMs1Pb93lBkmp84e4eUJrZm9pe780Gl2RvnFHWPzQ6Cx1JyfOHu/LB1nS/nG+r+WElsR+dTuHnE1sn7ZfDziR2WC2iX8431T92Dy7VKw13P8LfditFnr/3k/p84KlkTbPX+jzgHZai0SgSCZmByCsR3hThEbdapXNmhmE4Zq1MxXNYVeyoCRzwXgStRELXJl823/MBiB0RdxxEFBY1YWW5RQaVOdak9vrGLKXu3Ur69ZRUaEUXScxU4nbgOHqsWkk+MIQdzsiVnxcncPXu8YCWzMGsgw7fdh9kaYlcjOb0WEsw1KaEkMMSmjqMR1XiReF1eJ3okAl6Pr0CvR9egALegbvHL0QZoYA3eF3aCTDAHMMCtnLRyN+I7fxrHKVrE7eMjuw7D+NIErePoxx5VUjog7RBWp7jArRKIFQca/iPtw6xE5w8oGJuJrkc/sPXh4GMywM9aqSKA0NNwNMVPDdFXZLNModQHLIiLC1vdVq5UPV6/CK2yspBwmHHYWp/dFIYZpMz5vxERnS3qdQtxBAr2GkfBlr0Zo7Wp268RnzhU4Tc9hanZRsoYiDI3zR7x5wNwfmz3j70caYN07vb70BZ13Tf6vOGI+cfs27x96AMPoN4fejrzR+1/q84A8wftP6oYj5H/Zr3j7sGWYfm07/ywrLUey3f+aDpLHsHvH3ooQws8+wnf+WCi0t7Kd5+7AFlL834r5wZZK/NDvWEMKLY25O8+USGkH3J/VEVkj5pe9fKCrJHzSd4+7EjJPpJq4Faca198cmW5ipBZMQdhr/dBaVP/TQmmZPh0YnNlG63xcsYHsw/dgALonosA141HuyzPqkWaNnFFyfmYPjlTDrr67IuEPjhCYDJNB4w1IFABwhFsaDiPXvh1TG+FasxyPYyrQzLaEUaGEaNjMbDx2/AFaJAwgDXo6GgFY7WAAt6Is0QvRBmgA5MaAM0SYwFjDAHaFqpG+K2U5oN+Xb/ALxYsYrmWjMN+I9dY8YxzK1ZpjewxxHWPHZ5d0Kt69dngYKrfhAmNcRhX167Y5TcXt2Mtga5UOdc8CKboq5DBRQGZnsBp/bDmlXpLNN47Ovup2QhItWqNemfyQdvVFroAyzsRjMPAggdpuiAPP8ApTPqn7sTS0Y9OvC6B9kBe0/tB9UQxWRaf9N/q/kgTWj6bfV/LHWtP7UdwgTWj9ovcPOHQiLT/pnuH3YBMn/T8B5RN5x+cXuHnAHmn219fxRQj5HG9/HygquPp/1QOXBRAIIGG5+9vOCgjc/efOIS8omIQ0SBHsv3/miQI9lu/wDNHywUQDPmYYapOG8YeMdGPyP6h5xwxwwAP6JtAYtdAXIkD/aLdcxGd5OZzP3R740IiGMIjaw4CvfDatCcrpHqEMrHVj/KjCfYxLMHVoVl+f2weXGjIDK8ErC8mDRIE70dDRARFYACloGzR9EW2et8AA3MCYxNoE0MCDNCdszB7O/8aQ28K2zod3vEKStDXYG959/4++OVr7/XrfHGz7D9kc2+vZMcB1FfpmZRAcqn7Dn63xUracBrr4ecXOlOh/F5xTCNI9CZ1bT9IHA5e/PKBNaj7a+v4okdvVCrxQibWo+0vr+KBtaD7S+u2AvC7w6FYw04719dsBaYfo+MKTICYdEn/9k="/>
          <p:cNvSpPr>
            <a:spLocks noChangeAspect="1" noChangeArrowheads="1"/>
          </p:cNvSpPr>
          <p:nvPr/>
        </p:nvSpPr>
        <p:spPr bwMode="auto">
          <a:xfrm>
            <a:off x="179512" y="1268760"/>
            <a:ext cx="8784976" cy="5184576"/>
          </a:xfrm>
          <a:prstGeom prst="rect">
            <a:avLst/>
          </a:prstGeom>
          <a:solidFill>
            <a:schemeClr val="bg1"/>
          </a:solidFill>
        </p:spPr>
        <p:txBody>
          <a:bodyPr vert="horz" wrap="square" lIns="91440" tIns="45720" rIns="91440" bIns="45720" numCol="1" anchor="t" anchorCtr="0" compatLnSpc="1">
            <a:prstTxWarp prst="textNoShape">
              <a:avLst/>
            </a:prstTxWarp>
          </a:bodyPr>
          <a:lstStyle/>
          <a:p>
            <a:r>
              <a:rPr lang="de-DE" sz="2400" b="1" dirty="0" smtClean="0"/>
              <a:t> </a:t>
            </a:r>
          </a:p>
          <a:p>
            <a:endParaRPr lang="de-DE" dirty="0" smtClean="0"/>
          </a:p>
          <a:p>
            <a:r>
              <a:rPr lang="de-DE" dirty="0" smtClean="0"/>
              <a:t>	</a:t>
            </a:r>
            <a:endParaRPr lang="de-DE" dirty="0"/>
          </a:p>
        </p:txBody>
      </p:sp>
      <p:sp>
        <p:nvSpPr>
          <p:cNvPr id="38" name="Oval 78"/>
          <p:cNvSpPr>
            <a:spLocks noChangeArrowheads="1"/>
          </p:cNvSpPr>
          <p:nvPr/>
        </p:nvSpPr>
        <p:spPr bwMode="auto">
          <a:xfrm rot="698018">
            <a:off x="2704267" y="4666427"/>
            <a:ext cx="52306" cy="49721"/>
          </a:xfrm>
          <a:prstGeom prst="ellipse">
            <a:avLst/>
          </a:prstGeom>
          <a:solidFill>
            <a:srgbClr val="FF0000"/>
          </a:solidFill>
          <a:ln w="9525">
            <a:noFill/>
            <a:round/>
            <a:headEnd/>
            <a:tailEnd/>
          </a:ln>
        </p:spPr>
        <p:txBody>
          <a:bodyPr wrap="none" lIns="117564" tIns="58782" rIns="117564" bIns="58782" anchor="ctr"/>
          <a:lstStyle/>
          <a:p>
            <a:endParaRPr lang="de-DE"/>
          </a:p>
        </p:txBody>
      </p:sp>
      <p:sp>
        <p:nvSpPr>
          <p:cNvPr id="39" name="Oval 78"/>
          <p:cNvSpPr>
            <a:spLocks noChangeArrowheads="1"/>
          </p:cNvSpPr>
          <p:nvPr/>
        </p:nvSpPr>
        <p:spPr bwMode="auto">
          <a:xfrm rot="698018">
            <a:off x="2848285" y="4666427"/>
            <a:ext cx="52306" cy="49721"/>
          </a:xfrm>
          <a:prstGeom prst="ellipse">
            <a:avLst/>
          </a:prstGeom>
          <a:solidFill>
            <a:srgbClr val="FF0000"/>
          </a:solidFill>
          <a:ln w="9525">
            <a:noFill/>
            <a:round/>
            <a:headEnd/>
            <a:tailEnd/>
          </a:ln>
        </p:spPr>
        <p:txBody>
          <a:bodyPr wrap="none" lIns="117564" tIns="58782" rIns="117564" bIns="58782" anchor="ctr"/>
          <a:lstStyle/>
          <a:p>
            <a:endParaRPr lang="de-DE"/>
          </a:p>
        </p:txBody>
      </p:sp>
      <p:sp>
        <p:nvSpPr>
          <p:cNvPr id="40" name="Oval 78"/>
          <p:cNvSpPr>
            <a:spLocks noChangeArrowheads="1"/>
          </p:cNvSpPr>
          <p:nvPr/>
        </p:nvSpPr>
        <p:spPr bwMode="auto">
          <a:xfrm rot="698018">
            <a:off x="2776276" y="4738435"/>
            <a:ext cx="52306" cy="49721"/>
          </a:xfrm>
          <a:prstGeom prst="ellipse">
            <a:avLst/>
          </a:prstGeom>
          <a:solidFill>
            <a:srgbClr val="FF0000"/>
          </a:solidFill>
          <a:ln w="9525">
            <a:noFill/>
            <a:round/>
            <a:headEnd/>
            <a:tailEnd/>
          </a:ln>
        </p:spPr>
        <p:txBody>
          <a:bodyPr wrap="none" lIns="117564" tIns="58782" rIns="117564" bIns="58782" anchor="ctr"/>
          <a:lstStyle/>
          <a:p>
            <a:endParaRPr lang="de-DE"/>
          </a:p>
        </p:txBody>
      </p:sp>
      <p:sp>
        <p:nvSpPr>
          <p:cNvPr id="41" name="Oval 78"/>
          <p:cNvSpPr>
            <a:spLocks noChangeArrowheads="1"/>
          </p:cNvSpPr>
          <p:nvPr/>
        </p:nvSpPr>
        <p:spPr bwMode="auto">
          <a:xfrm rot="698018">
            <a:off x="2776276" y="4594419"/>
            <a:ext cx="52306" cy="49721"/>
          </a:xfrm>
          <a:prstGeom prst="ellipse">
            <a:avLst/>
          </a:prstGeom>
          <a:solidFill>
            <a:srgbClr val="FF0000"/>
          </a:solidFill>
          <a:ln w="9525">
            <a:noFill/>
            <a:round/>
            <a:headEnd/>
            <a:tailEnd/>
          </a:ln>
        </p:spPr>
        <p:txBody>
          <a:bodyPr wrap="none" lIns="117564" tIns="58782" rIns="117564" bIns="58782" anchor="ctr"/>
          <a:lstStyle/>
          <a:p>
            <a:endParaRPr lang="de-DE"/>
          </a:p>
        </p:txBody>
      </p:sp>
      <p:sp>
        <p:nvSpPr>
          <p:cNvPr id="42" name="Rechteck 23"/>
          <p:cNvSpPr>
            <a:spLocks noChangeArrowheads="1"/>
          </p:cNvSpPr>
          <p:nvPr/>
        </p:nvSpPr>
        <p:spPr bwMode="auto">
          <a:xfrm rot="18486239">
            <a:off x="821488" y="2801423"/>
            <a:ext cx="3071941" cy="564249"/>
          </a:xfrm>
          <a:prstGeom prst="rect">
            <a:avLst/>
          </a:prstGeom>
          <a:noFill/>
          <a:ln w="9525">
            <a:noFill/>
            <a:miter lim="800000"/>
            <a:headEnd/>
            <a:tailEnd/>
          </a:ln>
        </p:spPr>
        <p:txBody>
          <a:bodyPr wrap="square" lIns="71113" tIns="35556" rIns="71113" bIns="35556">
            <a:spAutoFit/>
          </a:bodyPr>
          <a:lstStyle/>
          <a:p>
            <a:pPr marL="141979" lvl="1" indent="-2469" defTabSz="914838">
              <a:spcBef>
                <a:spcPct val="25000"/>
              </a:spcBef>
              <a:spcAft>
                <a:spcPts val="1200"/>
              </a:spcAft>
              <a:buClr>
                <a:srgbClr val="70A44E"/>
              </a:buClr>
              <a:buSzPct val="80000"/>
            </a:pPr>
            <a:r>
              <a:rPr lang="da-DK" sz="3200" b="1" dirty="0" smtClean="0">
                <a:solidFill>
                  <a:schemeClr val="accent3">
                    <a:lumMod val="75000"/>
                  </a:schemeClr>
                </a:solidFill>
                <a:cs typeface="Arial" charset="0"/>
              </a:rPr>
              <a:t>B</a:t>
            </a:r>
            <a:r>
              <a:rPr lang="da-DK" sz="3200" cap="small" dirty="0" smtClean="0">
                <a:solidFill>
                  <a:schemeClr val="accent3">
                    <a:lumMod val="75000"/>
                  </a:schemeClr>
                </a:solidFill>
                <a:cs typeface="Arial" charset="0"/>
              </a:rPr>
              <a:t>ioaccumulative</a:t>
            </a:r>
            <a:endParaRPr lang="da-DK" sz="3200" cap="small" dirty="0">
              <a:solidFill>
                <a:schemeClr val="accent3">
                  <a:lumMod val="75000"/>
                </a:schemeClr>
              </a:solidFill>
              <a:cs typeface="Arial" charset="0"/>
            </a:endParaRPr>
          </a:p>
        </p:txBody>
      </p:sp>
      <p:sp>
        <p:nvSpPr>
          <p:cNvPr id="43" name="Ellipse 42"/>
          <p:cNvSpPr/>
          <p:nvPr/>
        </p:nvSpPr>
        <p:spPr>
          <a:xfrm>
            <a:off x="3419872" y="3861048"/>
            <a:ext cx="2448272" cy="244827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23"/>
          <p:cNvSpPr>
            <a:spLocks noChangeArrowheads="1"/>
          </p:cNvSpPr>
          <p:nvPr/>
        </p:nvSpPr>
        <p:spPr bwMode="auto">
          <a:xfrm>
            <a:off x="3491880" y="4149080"/>
            <a:ext cx="2808311" cy="564249"/>
          </a:xfrm>
          <a:prstGeom prst="rect">
            <a:avLst/>
          </a:prstGeom>
          <a:noFill/>
          <a:ln w="9525">
            <a:noFill/>
            <a:miter lim="800000"/>
            <a:headEnd/>
            <a:tailEnd/>
          </a:ln>
        </p:spPr>
        <p:txBody>
          <a:bodyPr wrap="square" lIns="71113" tIns="35556" rIns="71113" bIns="35556">
            <a:spAutoFit/>
          </a:bodyPr>
          <a:lstStyle/>
          <a:p>
            <a:pPr marL="141979" lvl="1" indent="-2469" defTabSz="914838">
              <a:spcBef>
                <a:spcPct val="25000"/>
              </a:spcBef>
              <a:spcAft>
                <a:spcPts val="1200"/>
              </a:spcAft>
              <a:buClr>
                <a:srgbClr val="70A44E"/>
              </a:buClr>
              <a:buSzPct val="80000"/>
            </a:pPr>
            <a:r>
              <a:rPr lang="da-DK" sz="3200" b="1" dirty="0" smtClean="0">
                <a:solidFill>
                  <a:srgbClr val="0000FF"/>
                </a:solidFill>
                <a:cs typeface="Arial" charset="0"/>
              </a:rPr>
              <a:t>P</a:t>
            </a:r>
            <a:r>
              <a:rPr lang="da-DK" sz="3200" cap="small" dirty="0" smtClean="0">
                <a:solidFill>
                  <a:srgbClr val="0000FF"/>
                </a:solidFill>
                <a:cs typeface="Arial" charset="0"/>
              </a:rPr>
              <a:t>ersistent</a:t>
            </a:r>
            <a:endParaRPr lang="da-DK" sz="3200" cap="small" dirty="0">
              <a:solidFill>
                <a:srgbClr val="0000FF"/>
              </a:solidFill>
              <a:cs typeface="Arial" charset="0"/>
            </a:endParaRPr>
          </a:p>
        </p:txBody>
      </p:sp>
      <p:sp>
        <p:nvSpPr>
          <p:cNvPr id="45" name="Ellipse 44"/>
          <p:cNvSpPr/>
          <p:nvPr/>
        </p:nvSpPr>
        <p:spPr>
          <a:xfrm>
            <a:off x="5940152" y="2636912"/>
            <a:ext cx="2232248" cy="216024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23"/>
          <p:cNvSpPr>
            <a:spLocks noChangeArrowheads="1"/>
          </p:cNvSpPr>
          <p:nvPr/>
        </p:nvSpPr>
        <p:spPr bwMode="auto">
          <a:xfrm>
            <a:off x="6300192" y="2924944"/>
            <a:ext cx="1980727" cy="564249"/>
          </a:xfrm>
          <a:prstGeom prst="rect">
            <a:avLst/>
          </a:prstGeom>
          <a:noFill/>
          <a:ln w="9525">
            <a:noFill/>
            <a:miter lim="800000"/>
            <a:headEnd/>
            <a:tailEnd/>
          </a:ln>
        </p:spPr>
        <p:txBody>
          <a:bodyPr wrap="square" lIns="71113" tIns="35556" rIns="71113" bIns="35556">
            <a:spAutoFit/>
          </a:bodyPr>
          <a:lstStyle/>
          <a:p>
            <a:pPr marL="141979" lvl="1" indent="-2469" defTabSz="914838">
              <a:spcBef>
                <a:spcPct val="25000"/>
              </a:spcBef>
              <a:spcAft>
                <a:spcPts val="1200"/>
              </a:spcAft>
              <a:buClr>
                <a:srgbClr val="70A44E"/>
              </a:buClr>
              <a:buSzPct val="80000"/>
            </a:pPr>
            <a:r>
              <a:rPr lang="da-DK" sz="3200" b="1" dirty="0" smtClean="0">
                <a:solidFill>
                  <a:schemeClr val="accent6">
                    <a:lumMod val="75000"/>
                  </a:schemeClr>
                </a:solidFill>
                <a:cs typeface="Arial" charset="0"/>
              </a:rPr>
              <a:t>T</a:t>
            </a:r>
            <a:r>
              <a:rPr lang="da-DK" sz="3200" cap="small" dirty="0" smtClean="0">
                <a:solidFill>
                  <a:schemeClr val="accent6">
                    <a:lumMod val="75000"/>
                  </a:schemeClr>
                </a:solidFill>
                <a:cs typeface="Arial" charset="0"/>
              </a:rPr>
              <a:t>oxic</a:t>
            </a:r>
            <a:endParaRPr lang="da-DK" sz="3200" cap="small" dirty="0">
              <a:solidFill>
                <a:schemeClr val="accent6">
                  <a:lumMod val="75000"/>
                </a:schemeClr>
              </a:solidFill>
              <a:cs typeface="Arial" charset="0"/>
            </a:endParaRPr>
          </a:p>
        </p:txBody>
      </p:sp>
      <p:sp>
        <p:nvSpPr>
          <p:cNvPr id="54" name="Textfeld 53"/>
          <p:cNvSpPr txBox="1"/>
          <p:nvPr/>
        </p:nvSpPr>
        <p:spPr>
          <a:xfrm>
            <a:off x="5703306" y="5706339"/>
            <a:ext cx="2921963" cy="461665"/>
          </a:xfrm>
          <a:prstGeom prst="rect">
            <a:avLst/>
          </a:prstGeom>
          <a:noFill/>
        </p:spPr>
        <p:txBody>
          <a:bodyPr wrap="square" rtlCol="0">
            <a:spAutoFit/>
          </a:bodyPr>
          <a:lstStyle/>
          <a:p>
            <a:r>
              <a:rPr lang="de-DE" sz="2400" dirty="0" smtClean="0">
                <a:solidFill>
                  <a:srgbClr val="0000FF"/>
                </a:solidFill>
              </a:rPr>
              <a:t>→ </a:t>
            </a:r>
            <a:r>
              <a:rPr lang="de-DE" sz="2400" dirty="0" err="1" smtClean="0">
                <a:solidFill>
                  <a:srgbClr val="0000FF"/>
                </a:solidFill>
              </a:rPr>
              <a:t>no</a:t>
            </a:r>
            <a:r>
              <a:rPr lang="de-DE" sz="2400" dirty="0" smtClean="0">
                <a:solidFill>
                  <a:srgbClr val="0000FF"/>
                </a:solidFill>
              </a:rPr>
              <a:t> bio</a:t>
            </a:r>
            <a:r>
              <a:rPr lang="de-DE" sz="2400" dirty="0">
                <a:solidFill>
                  <a:srgbClr val="0000FF"/>
                </a:solidFill>
              </a:rPr>
              <a:t>-</a:t>
            </a:r>
            <a:r>
              <a:rPr lang="de-DE" sz="2400" dirty="0" smtClean="0">
                <a:solidFill>
                  <a:srgbClr val="0000FF"/>
                </a:solidFill>
              </a:rPr>
              <a:t>degradation </a:t>
            </a:r>
            <a:endParaRPr lang="de-DE" sz="2400" dirty="0">
              <a:solidFill>
                <a:srgbClr val="0000FF"/>
              </a:solidFill>
            </a:endParaRPr>
          </a:p>
        </p:txBody>
      </p:sp>
      <p:sp>
        <p:nvSpPr>
          <p:cNvPr id="55" name="Textfeld 54"/>
          <p:cNvSpPr txBox="1"/>
          <p:nvPr/>
        </p:nvSpPr>
        <p:spPr>
          <a:xfrm>
            <a:off x="5940152" y="1844824"/>
            <a:ext cx="2880320" cy="830997"/>
          </a:xfrm>
          <a:prstGeom prst="rect">
            <a:avLst/>
          </a:prstGeom>
          <a:noFill/>
        </p:spPr>
        <p:txBody>
          <a:bodyPr wrap="square" rtlCol="0">
            <a:spAutoFit/>
          </a:bodyPr>
          <a:lstStyle/>
          <a:p>
            <a:r>
              <a:rPr lang="de-DE" sz="2400" dirty="0" smtClean="0">
                <a:solidFill>
                  <a:schemeClr val="accent6">
                    <a:lumMod val="75000"/>
                  </a:schemeClr>
                </a:solidFill>
              </a:rPr>
              <a:t>→ irreversible </a:t>
            </a:r>
            <a:r>
              <a:rPr lang="de-DE" sz="2400" dirty="0" err="1" smtClean="0">
                <a:solidFill>
                  <a:schemeClr val="accent6">
                    <a:lumMod val="75000"/>
                  </a:schemeClr>
                </a:solidFill>
              </a:rPr>
              <a:t>harm</a:t>
            </a:r>
            <a:r>
              <a:rPr lang="de-DE" sz="2400" dirty="0" smtClean="0">
                <a:solidFill>
                  <a:schemeClr val="accent6">
                    <a:lumMod val="75000"/>
                  </a:schemeClr>
                </a:solidFill>
              </a:rPr>
              <a:t> </a:t>
            </a:r>
            <a:r>
              <a:rPr lang="de-DE" sz="2400" dirty="0" err="1" smtClean="0">
                <a:solidFill>
                  <a:schemeClr val="accent6">
                    <a:lumMod val="75000"/>
                  </a:schemeClr>
                </a:solidFill>
              </a:rPr>
              <a:t>organisms</a:t>
            </a:r>
            <a:endParaRPr lang="de-DE" sz="2400" dirty="0">
              <a:solidFill>
                <a:schemeClr val="accent6">
                  <a:lumMod val="75000"/>
                </a:schemeClr>
              </a:solidFill>
            </a:endParaRPr>
          </a:p>
        </p:txBody>
      </p:sp>
      <p:sp>
        <p:nvSpPr>
          <p:cNvPr id="56" name="Textfeld 55"/>
          <p:cNvSpPr txBox="1"/>
          <p:nvPr/>
        </p:nvSpPr>
        <p:spPr>
          <a:xfrm>
            <a:off x="177194" y="1793781"/>
            <a:ext cx="2483768" cy="1200328"/>
          </a:xfrm>
          <a:prstGeom prst="rect">
            <a:avLst/>
          </a:prstGeom>
          <a:noFill/>
        </p:spPr>
        <p:txBody>
          <a:bodyPr wrap="square" rtlCol="0">
            <a:spAutoFit/>
          </a:bodyPr>
          <a:lstStyle/>
          <a:p>
            <a:r>
              <a:rPr lang="de-DE" sz="2400" dirty="0" smtClean="0">
                <a:solidFill>
                  <a:schemeClr val="accent3">
                    <a:lumMod val="75000"/>
                  </a:schemeClr>
                </a:solidFill>
              </a:rPr>
              <a:t>→ </a:t>
            </a:r>
            <a:r>
              <a:rPr lang="de-DE" sz="2400" dirty="0" err="1" smtClean="0">
                <a:solidFill>
                  <a:schemeClr val="accent3">
                    <a:lumMod val="75000"/>
                  </a:schemeClr>
                </a:solidFill>
              </a:rPr>
              <a:t>uptake</a:t>
            </a:r>
            <a:r>
              <a:rPr lang="de-DE" sz="2400" dirty="0" smtClean="0">
                <a:solidFill>
                  <a:schemeClr val="accent3">
                    <a:lumMod val="75000"/>
                  </a:schemeClr>
                </a:solidFill>
              </a:rPr>
              <a:t> </a:t>
            </a:r>
            <a:r>
              <a:rPr lang="de-DE" sz="2400" dirty="0" err="1" smtClean="0">
                <a:solidFill>
                  <a:schemeClr val="accent3">
                    <a:lumMod val="75000"/>
                  </a:schemeClr>
                </a:solidFill>
              </a:rPr>
              <a:t>and</a:t>
            </a:r>
            <a:r>
              <a:rPr lang="de-DE" sz="2400" dirty="0" smtClean="0">
                <a:solidFill>
                  <a:schemeClr val="accent3">
                    <a:lumMod val="75000"/>
                  </a:schemeClr>
                </a:solidFill>
              </a:rPr>
              <a:t> </a:t>
            </a:r>
            <a:r>
              <a:rPr lang="de-DE" sz="2400" dirty="0" err="1" smtClean="0">
                <a:solidFill>
                  <a:schemeClr val="accent3">
                    <a:lumMod val="75000"/>
                  </a:schemeClr>
                </a:solidFill>
              </a:rPr>
              <a:t>accumulation</a:t>
            </a:r>
            <a:r>
              <a:rPr lang="de-DE" sz="2400" dirty="0" smtClean="0">
                <a:solidFill>
                  <a:schemeClr val="accent3">
                    <a:lumMod val="75000"/>
                  </a:schemeClr>
                </a:solidFill>
              </a:rPr>
              <a:t> in </a:t>
            </a:r>
            <a:r>
              <a:rPr lang="de-DE" sz="2400" dirty="0" err="1" smtClean="0">
                <a:solidFill>
                  <a:schemeClr val="accent3">
                    <a:lumMod val="75000"/>
                  </a:schemeClr>
                </a:solidFill>
              </a:rPr>
              <a:t>biota</a:t>
            </a:r>
            <a:r>
              <a:rPr lang="de-DE" sz="2400" dirty="0" smtClean="0">
                <a:solidFill>
                  <a:schemeClr val="accent3">
                    <a:lumMod val="75000"/>
                  </a:schemeClr>
                </a:solidFill>
              </a:rPr>
              <a:t>  </a:t>
            </a:r>
            <a:endParaRPr lang="de-DE" sz="2400" dirty="0">
              <a:solidFill>
                <a:schemeClr val="accent3">
                  <a:lumMod val="75000"/>
                </a:schemeClr>
              </a:solidFill>
            </a:endParaRPr>
          </a:p>
        </p:txBody>
      </p:sp>
      <p:sp>
        <p:nvSpPr>
          <p:cNvPr id="57" name="Ellipse 56"/>
          <p:cNvSpPr/>
          <p:nvPr/>
        </p:nvSpPr>
        <p:spPr>
          <a:xfrm rot="18692835">
            <a:off x="584397" y="2431662"/>
            <a:ext cx="4446812" cy="21207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Line 8"/>
          <p:cNvSpPr>
            <a:spLocks noChangeShapeType="1"/>
          </p:cNvSpPr>
          <p:nvPr/>
        </p:nvSpPr>
        <p:spPr bwMode="auto">
          <a:xfrm>
            <a:off x="0" y="1052736"/>
            <a:ext cx="9144000" cy="0"/>
          </a:xfrm>
          <a:prstGeom prst="line">
            <a:avLst/>
          </a:prstGeom>
          <a:noFill/>
          <a:ln w="15875">
            <a:solidFill>
              <a:schemeClr val="tx2">
                <a:lumMod val="75000"/>
              </a:schemeClr>
            </a:solidFill>
            <a:round/>
            <a:headEnd/>
            <a:tailEnd/>
          </a:ln>
        </p:spPr>
        <p:txBody>
          <a:bodyPr/>
          <a:lstStyle/>
          <a:p>
            <a:endParaRPr lang="de-DE"/>
          </a:p>
        </p:txBody>
      </p:sp>
      <p:sp>
        <p:nvSpPr>
          <p:cNvPr id="7" name="Ellipse 6"/>
          <p:cNvSpPr/>
          <p:nvPr/>
        </p:nvSpPr>
        <p:spPr>
          <a:xfrm>
            <a:off x="1979712" y="4648905"/>
            <a:ext cx="144016" cy="1143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p:cNvSpPr/>
          <p:nvPr/>
        </p:nvSpPr>
        <p:spPr>
          <a:xfrm>
            <a:off x="3779912" y="2188314"/>
            <a:ext cx="144016" cy="116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3842751" y="2304601"/>
            <a:ext cx="144016" cy="116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3658578" y="2312322"/>
            <a:ext cx="144016" cy="116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6912941" y="3903370"/>
            <a:ext cx="144016" cy="116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11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45" grpId="0" animBg="1"/>
      <p:bldP spid="46" grpId="0"/>
      <p:bldP spid="54" grpId="0"/>
      <p:bldP spid="55" grpId="0"/>
      <p:bldP spid="56" grpId="0"/>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330824" cy="850106"/>
          </a:xfrm>
        </p:spPr>
        <p:txBody>
          <a:bodyPr>
            <a:normAutofit fontScale="90000"/>
          </a:bodyPr>
          <a:lstStyle/>
          <a:p>
            <a:r>
              <a:rPr lang="de-DE" dirty="0" err="1" smtClean="0">
                <a:solidFill>
                  <a:schemeClr val="bg1"/>
                </a:solidFill>
              </a:rPr>
              <a:t>Flaviviridae</a:t>
            </a:r>
            <a:r>
              <a:rPr lang="de-DE" dirty="0" smtClean="0">
                <a:solidFill>
                  <a:schemeClr val="bg1"/>
                </a:solidFill>
              </a:rPr>
              <a:t/>
            </a:r>
            <a:br>
              <a:rPr lang="de-DE" dirty="0" smtClean="0">
                <a:solidFill>
                  <a:schemeClr val="bg1"/>
                </a:solidFill>
              </a:rPr>
            </a:br>
            <a:r>
              <a:rPr lang="de-DE" sz="2200" dirty="0" err="1" smtClean="0">
                <a:solidFill>
                  <a:schemeClr val="bg1"/>
                </a:solidFill>
              </a:rPr>
              <a:t>Usutu</a:t>
            </a:r>
            <a:r>
              <a:rPr lang="de-DE" sz="2200" dirty="0" smtClean="0">
                <a:solidFill>
                  <a:schemeClr val="bg1"/>
                </a:solidFill>
              </a:rPr>
              <a:t>-, West </a:t>
            </a:r>
            <a:r>
              <a:rPr lang="de-DE" sz="2200" dirty="0" err="1" smtClean="0">
                <a:solidFill>
                  <a:schemeClr val="bg1"/>
                </a:solidFill>
              </a:rPr>
              <a:t>Nile</a:t>
            </a:r>
            <a:r>
              <a:rPr lang="de-DE" sz="2200" dirty="0" smtClean="0">
                <a:solidFill>
                  <a:schemeClr val="bg1"/>
                </a:solidFill>
              </a:rPr>
              <a:t> Virus</a:t>
            </a:r>
            <a:endParaRPr lang="en-GB" sz="2200" dirty="0">
              <a:solidFill>
                <a:schemeClr val="bg1"/>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03812"/>
            <a:ext cx="3933168" cy="2901198"/>
          </a:xfrm>
          <a:prstGeom prst="rect">
            <a:avLst/>
          </a:prstGeom>
        </p:spPr>
      </p:pic>
      <p:sp>
        <p:nvSpPr>
          <p:cNvPr id="5" name="Textfeld 4"/>
          <p:cNvSpPr txBox="1"/>
          <p:nvPr/>
        </p:nvSpPr>
        <p:spPr>
          <a:xfrm>
            <a:off x="1098697" y="6309320"/>
            <a:ext cx="3024336" cy="461665"/>
          </a:xfrm>
          <a:prstGeom prst="rect">
            <a:avLst/>
          </a:prstGeom>
          <a:noFill/>
        </p:spPr>
        <p:txBody>
          <a:bodyPr wrap="square" rtlCol="0">
            <a:spAutoFit/>
          </a:bodyPr>
          <a:lstStyle/>
          <a:p>
            <a:r>
              <a:rPr lang="de-DE" sz="800" dirty="0" err="1" smtClean="0"/>
              <a:t>Fro</a:t>
            </a:r>
            <a:r>
              <a:rPr lang="de-DE" sz="800" dirty="0" err="1"/>
              <a:t>m</a:t>
            </a:r>
            <a:r>
              <a:rPr lang="de-DE" sz="800" dirty="0" smtClean="0"/>
              <a:t>: Michel et al.</a:t>
            </a:r>
            <a:r>
              <a:rPr lang="en-GB" sz="800" dirty="0"/>
              <a:t> (2018) West Nile Virus and Usutu Virus Monitoring of Wild Birds in Germany </a:t>
            </a:r>
            <a:r>
              <a:rPr lang="de-DE" sz="800" dirty="0" smtClean="0"/>
              <a:t> </a:t>
            </a:r>
            <a:r>
              <a:rPr lang="en-GB" sz="800" dirty="0"/>
              <a:t>Int. J. Environ. Res. Public Health </a:t>
            </a:r>
            <a:r>
              <a:rPr lang="en-GB" sz="800" dirty="0" smtClean="0"/>
              <a:t>15</a:t>
            </a:r>
            <a:r>
              <a:rPr lang="en-GB" sz="800" dirty="0"/>
              <a:t>, 171</a:t>
            </a:r>
          </a:p>
        </p:txBody>
      </p:sp>
      <p:sp>
        <p:nvSpPr>
          <p:cNvPr id="6" name="Textfeld 5"/>
          <p:cNvSpPr txBox="1"/>
          <p:nvPr/>
        </p:nvSpPr>
        <p:spPr>
          <a:xfrm>
            <a:off x="422085" y="4548687"/>
            <a:ext cx="3736054" cy="1600438"/>
          </a:xfrm>
          <a:prstGeom prst="rect">
            <a:avLst/>
          </a:prstGeom>
          <a:noFill/>
        </p:spPr>
        <p:txBody>
          <a:bodyPr wrap="square" rtlCol="0">
            <a:spAutoFit/>
          </a:bodyPr>
          <a:lstStyle/>
          <a:p>
            <a:r>
              <a:rPr lang="de-DE" sz="1400" dirty="0" err="1" smtClean="0"/>
              <a:t>No</a:t>
            </a:r>
            <a:r>
              <a:rPr lang="de-DE" sz="1400" dirty="0" smtClean="0"/>
              <a:t> West </a:t>
            </a:r>
            <a:r>
              <a:rPr lang="de-DE" sz="1400" dirty="0" err="1" smtClean="0"/>
              <a:t>Nile</a:t>
            </a:r>
            <a:r>
              <a:rPr lang="de-DE" sz="1400" dirty="0" smtClean="0"/>
              <a:t> RNA </a:t>
            </a:r>
            <a:r>
              <a:rPr lang="de-DE" sz="1400" dirty="0" err="1" smtClean="0"/>
              <a:t>detected</a:t>
            </a:r>
            <a:r>
              <a:rPr lang="de-DE" sz="1400" dirty="0" smtClean="0"/>
              <a:t>, but </a:t>
            </a:r>
            <a:r>
              <a:rPr lang="en-GB" sz="1400" dirty="0"/>
              <a:t>58 out of </a:t>
            </a:r>
            <a:r>
              <a:rPr lang="en-GB" sz="1400" dirty="0" smtClean="0"/>
              <a:t>1.825 </a:t>
            </a:r>
            <a:r>
              <a:rPr lang="en-GB" sz="1400" dirty="0"/>
              <a:t>wild bird sera showed specific neutralizing</a:t>
            </a:r>
          </a:p>
          <a:p>
            <a:r>
              <a:rPr lang="en-GB" sz="1400" dirty="0"/>
              <a:t>antibodies against </a:t>
            </a:r>
            <a:r>
              <a:rPr lang="en-GB" sz="1400" dirty="0" smtClean="0"/>
              <a:t>WNV.</a:t>
            </a:r>
          </a:p>
          <a:p>
            <a:r>
              <a:rPr lang="en-GB" sz="1400" dirty="0" smtClean="0"/>
              <a:t>Four wild </a:t>
            </a:r>
            <a:r>
              <a:rPr lang="en-GB" sz="1400" dirty="0"/>
              <a:t>bird blood samples tested positive for USUV-specific RNA. </a:t>
            </a:r>
            <a:r>
              <a:rPr lang="en-GB" sz="1400" dirty="0" smtClean="0"/>
              <a:t>Additionally</a:t>
            </a:r>
            <a:r>
              <a:rPr lang="en-GB" sz="1400" dirty="0"/>
              <a:t>, 73 </a:t>
            </a:r>
            <a:r>
              <a:rPr lang="en-GB" sz="1400" dirty="0" smtClean="0"/>
              <a:t>USUV-positive birds </a:t>
            </a:r>
            <a:r>
              <a:rPr lang="en-GB" sz="1400" dirty="0"/>
              <a:t>were detected in the 2016 dead bird surveillance.</a:t>
            </a:r>
          </a:p>
        </p:txBody>
      </p:sp>
      <p:graphicFrame>
        <p:nvGraphicFramePr>
          <p:cNvPr id="3" name="Tabelle 2"/>
          <p:cNvGraphicFramePr>
            <a:graphicFrameLocks noGrp="1"/>
          </p:cNvGraphicFramePr>
          <p:nvPr>
            <p:extLst>
              <p:ext uri="{D42A27DB-BD31-4B8C-83A1-F6EECF244321}">
                <p14:modId xmlns:p14="http://schemas.microsoft.com/office/powerpoint/2010/main" val="4248908982"/>
              </p:ext>
            </p:extLst>
          </p:nvPr>
        </p:nvGraphicFramePr>
        <p:xfrm>
          <a:off x="4716016" y="507826"/>
          <a:ext cx="4248472" cy="6233542"/>
        </p:xfrm>
        <a:graphic>
          <a:graphicData uri="http://schemas.openxmlformats.org/drawingml/2006/table">
            <a:tbl>
              <a:tblPr/>
              <a:tblGrid>
                <a:gridCol w="72008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06925">
                  <a:extLst>
                    <a:ext uri="{9D8B030D-6E8A-4147-A177-3AD203B41FA5}">
                      <a16:colId xmlns:a16="http://schemas.microsoft.com/office/drawing/2014/main" val="20002"/>
                    </a:ext>
                  </a:extLst>
                </a:gridCol>
                <a:gridCol w="545203">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tblGrid>
              <a:tr h="369702">
                <a:tc>
                  <a:txBody>
                    <a:bodyPr/>
                    <a:lstStyle/>
                    <a:p>
                      <a:pPr algn="ctr"/>
                      <a:r>
                        <a:rPr lang="en-GB" sz="800" dirty="0">
                          <a:solidFill>
                            <a:schemeClr val="bg1"/>
                          </a:solidFill>
                          <a:effectLst/>
                        </a:rPr>
                        <a:t>Order</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Common Name</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Scientific Name</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Migration Pattern</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No. Samples Tested</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WNV Pos. (ND</a:t>
                      </a:r>
                      <a:r>
                        <a:rPr lang="en-GB" sz="800" baseline="-25000">
                          <a:solidFill>
                            <a:schemeClr val="bg1"/>
                          </a:solidFill>
                          <a:effectLst/>
                        </a:rPr>
                        <a:t>50</a:t>
                      </a:r>
                      <a:r>
                        <a:rPr lang="en-GB" sz="800">
                          <a:solidFill>
                            <a:schemeClr val="bg1"/>
                          </a:solidFill>
                          <a:effectLst/>
                        </a:rPr>
                        <a:t>)</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USUV Pos. (ND</a:t>
                      </a:r>
                      <a:r>
                        <a:rPr lang="en-GB" sz="800" baseline="-25000">
                          <a:solidFill>
                            <a:schemeClr val="bg1"/>
                          </a:solidFill>
                          <a:effectLst/>
                        </a:rPr>
                        <a:t>50</a:t>
                      </a:r>
                      <a:r>
                        <a:rPr lang="en-GB" sz="800">
                          <a:solidFill>
                            <a:schemeClr val="bg1"/>
                          </a:solidFill>
                          <a:effectLst/>
                        </a:rPr>
                        <a:t>)</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57988">
                <a:tc rowSpan="4">
                  <a:txBody>
                    <a:bodyPr/>
                    <a:lstStyle/>
                    <a:p>
                      <a:pPr algn="ctr"/>
                      <a:r>
                        <a:rPr lang="en-GB" sz="800">
                          <a:solidFill>
                            <a:schemeClr val="bg1"/>
                          </a:solidFill>
                          <a:effectLst/>
                        </a:rPr>
                        <a:t>Passeriformes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rPr>
                        <a:t>Eurasian Blackbird</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i="1">
                          <a:solidFill>
                            <a:schemeClr val="bg1"/>
                          </a:solidFill>
                        </a:rPr>
                        <a:t>Turdus merula</a:t>
                      </a:r>
                      <a:r>
                        <a:rPr lang="en-GB" sz="800">
                          <a:solidFill>
                            <a:schemeClr val="bg1"/>
                          </a:solidFill>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R, P</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19</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1 (20), 1 (40)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b="1">
                          <a:solidFill>
                            <a:schemeClr val="bg1"/>
                          </a:solidFill>
                        </a:rPr>
                        <a:t>1 (640)</a:t>
                      </a:r>
                      <a:r>
                        <a:rPr lang="en-GB" sz="800">
                          <a:solidFill>
                            <a:schemeClr val="bg1"/>
                          </a:solidFill>
                        </a:rPr>
                        <a:t>, 1 (15)</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257988">
                <a:tc vMerge="1">
                  <a:txBody>
                    <a:bodyPr/>
                    <a:lstStyle/>
                    <a:p>
                      <a:endParaRPr lang="en-GB"/>
                    </a:p>
                  </a:txBody>
                  <a:tcPr/>
                </a:tc>
                <a:tc>
                  <a:txBody>
                    <a:bodyPr/>
                    <a:lstStyle/>
                    <a:p>
                      <a:pPr algn="ctr"/>
                      <a:r>
                        <a:rPr lang="en-GB" sz="800">
                          <a:solidFill>
                            <a:schemeClr val="bg1"/>
                          </a:solidFill>
                        </a:rPr>
                        <a:t>Eurasian Magpie</a:t>
                      </a:r>
                    </a:p>
                  </a:txBody>
                  <a:tcPr marL="28287" marR="28287" marT="14144" marB="14144" anchor="ctr">
                    <a:lnL>
                      <a:noFill/>
                    </a:lnL>
                    <a:lnR>
                      <a:noFill/>
                    </a:lnR>
                    <a:lnT>
                      <a:noFill/>
                    </a:lnT>
                    <a:lnB>
                      <a:noFill/>
                    </a:lnB>
                  </a:tcPr>
                </a:tc>
                <a:tc>
                  <a:txBody>
                    <a:bodyPr/>
                    <a:lstStyle/>
                    <a:p>
                      <a:pPr algn="ctr"/>
                      <a:r>
                        <a:rPr lang="en-GB" sz="800" i="1">
                          <a:solidFill>
                            <a:schemeClr val="bg1"/>
                          </a:solidFill>
                        </a:rPr>
                        <a:t>Pica pica</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R</a:t>
                      </a:r>
                    </a:p>
                  </a:txBody>
                  <a:tcPr marL="28287" marR="28287" marT="14144" marB="14144" anchor="ctr">
                    <a:lnL>
                      <a:noFill/>
                    </a:lnL>
                    <a:lnR>
                      <a:noFill/>
                    </a:lnR>
                    <a:lnT>
                      <a:noFill/>
                    </a:lnT>
                    <a:lnB>
                      <a:noFill/>
                    </a:lnB>
                  </a:tcPr>
                </a:tc>
                <a:tc>
                  <a:txBody>
                    <a:bodyPr/>
                    <a:lstStyle/>
                    <a:p>
                      <a:pPr algn="ctr"/>
                      <a:r>
                        <a:rPr lang="en-GB" sz="800">
                          <a:solidFill>
                            <a:schemeClr val="bg1"/>
                          </a:solidFill>
                        </a:rPr>
                        <a:t>2</a:t>
                      </a:r>
                    </a:p>
                  </a:txBody>
                  <a:tcPr marL="28287" marR="28287" marT="14144" marB="14144" anchor="ctr">
                    <a:lnL>
                      <a:noFill/>
                    </a:lnL>
                    <a:lnR>
                      <a:noFill/>
                    </a:lnR>
                    <a:lnT>
                      <a:noFill/>
                    </a:lnT>
                    <a:lnB>
                      <a:noFill/>
                    </a:lnB>
                  </a:tcPr>
                </a:tc>
                <a:tc>
                  <a:txBody>
                    <a:bodyPr/>
                    <a:lstStyle/>
                    <a:p>
                      <a:pPr algn="ctr"/>
                      <a:r>
                        <a:rPr lang="en-GB" sz="800" b="1">
                          <a:solidFill>
                            <a:schemeClr val="bg1"/>
                          </a:solidFill>
                        </a:rPr>
                        <a:t>1 (10)</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0</a:t>
                      </a:r>
                    </a:p>
                  </a:txBody>
                  <a:tcPr marL="28287" marR="28287" marT="14144" marB="14144" anchor="ctr">
                    <a:lnL>
                      <a:noFill/>
                    </a:lnL>
                    <a:lnR>
                      <a:noFill/>
                    </a:lnR>
                    <a:lnT>
                      <a:noFill/>
                    </a:lnT>
                    <a:lnB>
                      <a:noFill/>
                    </a:lnB>
                  </a:tcPr>
                </a:tc>
                <a:extLst>
                  <a:ext uri="{0D108BD9-81ED-4DB2-BD59-A6C34878D82A}">
                    <a16:rowId xmlns:a16="http://schemas.microsoft.com/office/drawing/2014/main" val="10002"/>
                  </a:ext>
                </a:extLst>
              </a:tr>
              <a:tr h="257988">
                <a:tc vMerge="1">
                  <a:txBody>
                    <a:bodyPr/>
                    <a:lstStyle/>
                    <a:p>
                      <a:endParaRPr lang="en-GB"/>
                    </a:p>
                  </a:txBody>
                  <a:tcPr/>
                </a:tc>
                <a:tc>
                  <a:txBody>
                    <a:bodyPr/>
                    <a:lstStyle/>
                    <a:p>
                      <a:pPr algn="ctr"/>
                      <a:r>
                        <a:rPr lang="en-GB" sz="800">
                          <a:solidFill>
                            <a:schemeClr val="bg1"/>
                          </a:solidFill>
                        </a:rPr>
                        <a:t>Typical Warbler</a:t>
                      </a:r>
                    </a:p>
                  </a:txBody>
                  <a:tcPr marL="28287" marR="28287" marT="14144" marB="14144" anchor="ctr">
                    <a:lnL>
                      <a:noFill/>
                    </a:lnL>
                    <a:lnR>
                      <a:noFill/>
                    </a:lnR>
                    <a:lnT>
                      <a:noFill/>
                    </a:lnT>
                    <a:lnB>
                      <a:noFill/>
                    </a:lnB>
                  </a:tcPr>
                </a:tc>
                <a:tc>
                  <a:txBody>
                    <a:bodyPr/>
                    <a:lstStyle/>
                    <a:p>
                      <a:pPr algn="ctr"/>
                      <a:r>
                        <a:rPr lang="en-GB" sz="800" i="1">
                          <a:solidFill>
                            <a:schemeClr val="bg1"/>
                          </a:solidFill>
                        </a:rPr>
                        <a:t>Sylvia</a:t>
                      </a:r>
                      <a:r>
                        <a:rPr lang="en-GB" sz="800">
                          <a:solidFill>
                            <a:schemeClr val="bg1"/>
                          </a:solidFill>
                        </a:rPr>
                        <a:t> sp.</a:t>
                      </a:r>
                    </a:p>
                  </a:txBody>
                  <a:tcPr marL="28287" marR="28287" marT="14144" marB="14144" anchor="ctr">
                    <a:lnL>
                      <a:noFill/>
                    </a:lnL>
                    <a:lnR>
                      <a:noFill/>
                    </a:lnR>
                    <a:lnT>
                      <a:noFill/>
                    </a:lnT>
                    <a:lnB>
                      <a:noFill/>
                    </a:lnB>
                  </a:tcPr>
                </a:tc>
                <a:tc>
                  <a:txBody>
                    <a:bodyPr/>
                    <a:lstStyle/>
                    <a:p>
                      <a:pPr algn="ctr"/>
                      <a:r>
                        <a:rPr lang="en-GB" sz="800">
                          <a:solidFill>
                            <a:schemeClr val="bg1"/>
                          </a:solidFill>
                        </a:rPr>
                        <a:t>L</a:t>
                      </a:r>
                    </a:p>
                  </a:txBody>
                  <a:tcPr marL="28287" marR="28287" marT="14144" marB="14144" anchor="ctr">
                    <a:lnL>
                      <a:noFill/>
                    </a:lnL>
                    <a:lnR>
                      <a:noFill/>
                    </a:lnR>
                    <a:lnT>
                      <a:noFill/>
                    </a:lnT>
                    <a:lnB>
                      <a:noFill/>
                    </a:lnB>
                  </a:tcPr>
                </a:tc>
                <a:tc>
                  <a:txBody>
                    <a:bodyPr/>
                    <a:lstStyle/>
                    <a:p>
                      <a:pPr algn="ctr"/>
                      <a:r>
                        <a:rPr lang="en-GB" sz="800">
                          <a:solidFill>
                            <a:schemeClr val="bg1"/>
                          </a:solidFill>
                        </a:rPr>
                        <a:t>1</a:t>
                      </a:r>
                    </a:p>
                  </a:txBody>
                  <a:tcPr marL="28287" marR="28287" marT="14144" marB="14144" anchor="ctr">
                    <a:lnL>
                      <a:noFill/>
                    </a:lnL>
                    <a:lnR>
                      <a:noFill/>
                    </a:lnR>
                    <a:lnT>
                      <a:noFill/>
                    </a:lnT>
                    <a:lnB>
                      <a:noFill/>
                    </a:lnB>
                  </a:tcPr>
                </a:tc>
                <a:tc>
                  <a:txBody>
                    <a:bodyPr/>
                    <a:lstStyle/>
                    <a:p>
                      <a:pPr algn="ctr"/>
                      <a:r>
                        <a:rPr lang="en-GB" sz="800">
                          <a:solidFill>
                            <a:schemeClr val="bg1"/>
                          </a:solidFill>
                        </a:rPr>
                        <a:t>1 (10)</a:t>
                      </a:r>
                    </a:p>
                  </a:txBody>
                  <a:tcPr marL="28287" marR="28287" marT="14144" marB="14144" anchor="ctr">
                    <a:lnL>
                      <a:noFill/>
                    </a:lnL>
                    <a:lnR>
                      <a:noFill/>
                    </a:lnR>
                    <a:lnT>
                      <a:noFill/>
                    </a:lnT>
                    <a:lnB>
                      <a:noFill/>
                    </a:lnB>
                  </a:tcPr>
                </a:tc>
                <a:tc>
                  <a:txBody>
                    <a:bodyPr/>
                    <a:lstStyle/>
                    <a:p>
                      <a:pPr algn="ctr"/>
                      <a:r>
                        <a:rPr lang="en-GB" sz="800">
                          <a:solidFill>
                            <a:schemeClr val="bg1"/>
                          </a:solidFill>
                        </a:rPr>
                        <a:t>1 (10)</a:t>
                      </a:r>
                    </a:p>
                  </a:txBody>
                  <a:tcPr marL="28287" marR="28287" marT="14144" marB="14144" anchor="ctr">
                    <a:lnL>
                      <a:noFill/>
                    </a:lnL>
                    <a:lnR>
                      <a:noFill/>
                    </a:lnR>
                    <a:lnT>
                      <a:noFill/>
                    </a:lnT>
                    <a:lnB>
                      <a:noFill/>
                    </a:lnB>
                  </a:tcPr>
                </a:tc>
                <a:extLst>
                  <a:ext uri="{0D108BD9-81ED-4DB2-BD59-A6C34878D82A}">
                    <a16:rowId xmlns:a16="http://schemas.microsoft.com/office/drawing/2014/main" val="10003"/>
                  </a:ext>
                </a:extLst>
              </a:tr>
              <a:tr h="257988">
                <a:tc vMerge="1">
                  <a:txBody>
                    <a:bodyPr/>
                    <a:lstStyle/>
                    <a:p>
                      <a:endParaRPr lang="en-GB"/>
                    </a:p>
                  </a:txBody>
                  <a:tcPr/>
                </a:tc>
                <a:tc>
                  <a:txBody>
                    <a:bodyPr/>
                    <a:lstStyle/>
                    <a:p>
                      <a:pPr algn="ctr"/>
                      <a:r>
                        <a:rPr lang="en-GB" sz="800">
                          <a:solidFill>
                            <a:schemeClr val="bg1"/>
                          </a:solidFill>
                          <a:effectLst/>
                        </a:rPr>
                        <a:t>Hooded Crow</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i="1" dirty="0" err="1">
                          <a:solidFill>
                            <a:schemeClr val="bg1"/>
                          </a:solidFill>
                          <a:effectLst/>
                        </a:rPr>
                        <a:t>Corvus</a:t>
                      </a:r>
                      <a:r>
                        <a:rPr lang="en-GB" sz="800" i="1" dirty="0">
                          <a:solidFill>
                            <a:schemeClr val="bg1"/>
                          </a:solidFill>
                          <a:effectLst/>
                        </a:rPr>
                        <a:t> </a:t>
                      </a:r>
                      <a:r>
                        <a:rPr lang="en-GB" sz="800" i="1" dirty="0" err="1">
                          <a:solidFill>
                            <a:schemeClr val="bg1"/>
                          </a:solidFill>
                          <a:effectLst/>
                        </a:rPr>
                        <a:t>cornix</a:t>
                      </a:r>
                      <a:r>
                        <a:rPr lang="en-GB" sz="800" dirty="0">
                          <a:solidFill>
                            <a:schemeClr val="bg1"/>
                          </a:solidFill>
                          <a:effectLst/>
                        </a:rPr>
                        <a:t> </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R, P</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12</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57988">
                <a:tc rowSpan="7">
                  <a:txBody>
                    <a:bodyPr/>
                    <a:lstStyle/>
                    <a:p>
                      <a:pPr algn="ctr"/>
                      <a:r>
                        <a:rPr lang="en-GB" sz="800">
                          <a:solidFill>
                            <a:schemeClr val="bg1"/>
                          </a:solidFill>
                          <a:effectLst/>
                        </a:rPr>
                        <a:t>Accipitriformes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rPr>
                        <a:t>Griffon Vulture</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i="1">
                          <a:solidFill>
                            <a:schemeClr val="bg1"/>
                          </a:solidFill>
                        </a:rPr>
                        <a:t>Gyps fulvus</a:t>
                      </a:r>
                      <a:r>
                        <a:rPr lang="en-GB" sz="800">
                          <a:solidFill>
                            <a:schemeClr val="bg1"/>
                          </a:solidFill>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dirty="0">
                          <a:solidFill>
                            <a:schemeClr val="bg1"/>
                          </a:solidFill>
                        </a:rPr>
                        <a:t>zoo bird</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2</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b="1">
                          <a:solidFill>
                            <a:schemeClr val="bg1"/>
                          </a:solidFill>
                        </a:rPr>
                        <a:t>1 (30)</a:t>
                      </a:r>
                      <a:r>
                        <a:rPr lang="en-GB" sz="800">
                          <a:solidFill>
                            <a:schemeClr val="bg1"/>
                          </a:solidFill>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1 (10)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5"/>
                  </a:ext>
                </a:extLst>
              </a:tr>
              <a:tr h="257988">
                <a:tc vMerge="1">
                  <a:txBody>
                    <a:bodyPr/>
                    <a:lstStyle/>
                    <a:p>
                      <a:endParaRPr lang="en-GB"/>
                    </a:p>
                  </a:txBody>
                  <a:tcPr/>
                </a:tc>
                <a:tc>
                  <a:txBody>
                    <a:bodyPr/>
                    <a:lstStyle/>
                    <a:p>
                      <a:pPr algn="ctr"/>
                      <a:r>
                        <a:rPr lang="en-GB" sz="800">
                          <a:solidFill>
                            <a:schemeClr val="bg1"/>
                          </a:solidFill>
                        </a:rPr>
                        <a:t>Northern Goshawk</a:t>
                      </a:r>
                    </a:p>
                  </a:txBody>
                  <a:tcPr marL="28287" marR="28287" marT="14144" marB="14144" anchor="ctr">
                    <a:lnL>
                      <a:noFill/>
                    </a:lnL>
                    <a:lnR>
                      <a:noFill/>
                    </a:lnR>
                    <a:lnT>
                      <a:noFill/>
                    </a:lnT>
                    <a:lnB>
                      <a:noFill/>
                    </a:lnB>
                  </a:tcPr>
                </a:tc>
                <a:tc>
                  <a:txBody>
                    <a:bodyPr/>
                    <a:lstStyle/>
                    <a:p>
                      <a:pPr algn="ctr"/>
                      <a:r>
                        <a:rPr lang="en-GB" sz="800" i="1">
                          <a:solidFill>
                            <a:schemeClr val="bg1"/>
                          </a:solidFill>
                        </a:rPr>
                        <a:t>Accipiter gentilis</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R, P</a:t>
                      </a:r>
                    </a:p>
                  </a:txBody>
                  <a:tcPr marL="28287" marR="28287" marT="14144" marB="14144" anchor="ctr">
                    <a:lnL>
                      <a:noFill/>
                    </a:lnL>
                    <a:lnR>
                      <a:noFill/>
                    </a:lnR>
                    <a:lnT>
                      <a:noFill/>
                    </a:lnT>
                    <a:lnB>
                      <a:noFill/>
                    </a:lnB>
                  </a:tcPr>
                </a:tc>
                <a:tc>
                  <a:txBody>
                    <a:bodyPr/>
                    <a:lstStyle/>
                    <a:p>
                      <a:pPr algn="ctr"/>
                      <a:r>
                        <a:rPr lang="en-GB" sz="800">
                          <a:solidFill>
                            <a:schemeClr val="bg1"/>
                          </a:solidFill>
                        </a:rPr>
                        <a:t>10</a:t>
                      </a:r>
                    </a:p>
                  </a:txBody>
                  <a:tcPr marL="28287" marR="28287" marT="14144" marB="14144" anchor="ctr">
                    <a:lnL>
                      <a:noFill/>
                    </a:lnL>
                    <a:lnR>
                      <a:noFill/>
                    </a:lnR>
                    <a:lnT>
                      <a:noFill/>
                    </a:lnT>
                    <a:lnB>
                      <a:noFill/>
                    </a:lnB>
                  </a:tcPr>
                </a:tc>
                <a:tc>
                  <a:txBody>
                    <a:bodyPr/>
                    <a:lstStyle/>
                    <a:p>
                      <a:pPr algn="ctr"/>
                      <a:r>
                        <a:rPr lang="en-GB" sz="800" b="1">
                          <a:solidFill>
                            <a:schemeClr val="bg1"/>
                          </a:solidFill>
                        </a:rPr>
                        <a:t>4 (10)</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0</a:t>
                      </a:r>
                    </a:p>
                  </a:txBody>
                  <a:tcPr marL="28287" marR="28287" marT="14144" marB="14144" anchor="ctr">
                    <a:lnL>
                      <a:noFill/>
                    </a:lnL>
                    <a:lnR>
                      <a:noFill/>
                    </a:lnR>
                    <a:lnT>
                      <a:noFill/>
                    </a:lnT>
                    <a:lnB>
                      <a:noFill/>
                    </a:lnB>
                  </a:tcPr>
                </a:tc>
                <a:extLst>
                  <a:ext uri="{0D108BD9-81ED-4DB2-BD59-A6C34878D82A}">
                    <a16:rowId xmlns:a16="http://schemas.microsoft.com/office/drawing/2014/main" val="10006"/>
                  </a:ext>
                </a:extLst>
              </a:tr>
              <a:tr h="369702">
                <a:tc vMerge="1">
                  <a:txBody>
                    <a:bodyPr/>
                    <a:lstStyle/>
                    <a:p>
                      <a:endParaRPr lang="en-GB"/>
                    </a:p>
                  </a:txBody>
                  <a:tcPr/>
                </a:tc>
                <a:tc>
                  <a:txBody>
                    <a:bodyPr/>
                    <a:lstStyle/>
                    <a:p>
                      <a:pPr algn="ctr"/>
                      <a:r>
                        <a:rPr lang="en-GB" sz="800">
                          <a:solidFill>
                            <a:schemeClr val="bg1"/>
                          </a:solidFill>
                        </a:rPr>
                        <a:t>Common Buzzard</a:t>
                      </a:r>
                    </a:p>
                  </a:txBody>
                  <a:tcPr marL="28287" marR="28287" marT="14144" marB="14144" anchor="ctr">
                    <a:lnL>
                      <a:noFill/>
                    </a:lnL>
                    <a:lnR>
                      <a:noFill/>
                    </a:lnR>
                    <a:lnT>
                      <a:noFill/>
                    </a:lnT>
                    <a:lnB>
                      <a:noFill/>
                    </a:lnB>
                  </a:tcPr>
                </a:tc>
                <a:tc>
                  <a:txBody>
                    <a:bodyPr/>
                    <a:lstStyle/>
                    <a:p>
                      <a:pPr algn="ctr"/>
                      <a:r>
                        <a:rPr lang="en-GB" sz="800" i="1">
                          <a:solidFill>
                            <a:schemeClr val="bg1"/>
                          </a:solidFill>
                        </a:rPr>
                        <a:t>Buteo buteo</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R, P, S</a:t>
                      </a:r>
                    </a:p>
                  </a:txBody>
                  <a:tcPr marL="28287" marR="28287" marT="14144" marB="14144" anchor="ctr">
                    <a:lnL>
                      <a:noFill/>
                    </a:lnL>
                    <a:lnR>
                      <a:noFill/>
                    </a:lnR>
                    <a:lnT>
                      <a:noFill/>
                    </a:lnT>
                    <a:lnB>
                      <a:noFill/>
                    </a:lnB>
                  </a:tcPr>
                </a:tc>
                <a:tc>
                  <a:txBody>
                    <a:bodyPr/>
                    <a:lstStyle/>
                    <a:p>
                      <a:pPr algn="ctr"/>
                      <a:r>
                        <a:rPr lang="en-GB" sz="800">
                          <a:solidFill>
                            <a:schemeClr val="bg1"/>
                          </a:solidFill>
                        </a:rPr>
                        <a:t>31</a:t>
                      </a:r>
                    </a:p>
                  </a:txBody>
                  <a:tcPr marL="28287" marR="28287" marT="14144" marB="14144" anchor="ctr">
                    <a:lnL>
                      <a:noFill/>
                    </a:lnL>
                    <a:lnR>
                      <a:noFill/>
                    </a:lnR>
                    <a:lnT>
                      <a:noFill/>
                    </a:lnT>
                    <a:lnB>
                      <a:noFill/>
                    </a:lnB>
                  </a:tcPr>
                </a:tc>
                <a:tc>
                  <a:txBody>
                    <a:bodyPr/>
                    <a:lstStyle/>
                    <a:p>
                      <a:pPr algn="ctr"/>
                      <a:r>
                        <a:rPr lang="en-GB" sz="800" b="1">
                          <a:solidFill>
                            <a:schemeClr val="bg1"/>
                          </a:solidFill>
                        </a:rPr>
                        <a:t>2 (10), 2 (15), 1 (20)</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0</a:t>
                      </a:r>
                    </a:p>
                  </a:txBody>
                  <a:tcPr marL="28287" marR="28287" marT="14144" marB="14144" anchor="ctr">
                    <a:lnL>
                      <a:noFill/>
                    </a:lnL>
                    <a:lnR>
                      <a:noFill/>
                    </a:lnR>
                    <a:lnT>
                      <a:noFill/>
                    </a:lnT>
                    <a:lnB>
                      <a:noFill/>
                    </a:lnB>
                  </a:tcPr>
                </a:tc>
                <a:extLst>
                  <a:ext uri="{0D108BD9-81ED-4DB2-BD59-A6C34878D82A}">
                    <a16:rowId xmlns:a16="http://schemas.microsoft.com/office/drawing/2014/main" val="10007"/>
                  </a:ext>
                </a:extLst>
              </a:tr>
              <a:tr h="369702">
                <a:tc vMerge="1">
                  <a:txBody>
                    <a:bodyPr/>
                    <a:lstStyle/>
                    <a:p>
                      <a:endParaRPr lang="en-GB"/>
                    </a:p>
                  </a:txBody>
                  <a:tcPr/>
                </a:tc>
                <a:tc>
                  <a:txBody>
                    <a:bodyPr/>
                    <a:lstStyle/>
                    <a:p>
                      <a:pPr algn="ctr"/>
                      <a:r>
                        <a:rPr lang="en-GB" sz="800" dirty="0">
                          <a:solidFill>
                            <a:schemeClr val="bg1"/>
                          </a:solidFill>
                        </a:rPr>
                        <a:t>Western Marsh Harrier</a:t>
                      </a:r>
                    </a:p>
                  </a:txBody>
                  <a:tcPr marL="28287" marR="28287" marT="14144" marB="14144" anchor="ctr">
                    <a:lnL>
                      <a:noFill/>
                    </a:lnL>
                    <a:lnR>
                      <a:noFill/>
                    </a:lnR>
                    <a:lnT>
                      <a:noFill/>
                    </a:lnT>
                    <a:lnB>
                      <a:noFill/>
                    </a:lnB>
                  </a:tcPr>
                </a:tc>
                <a:tc>
                  <a:txBody>
                    <a:bodyPr/>
                    <a:lstStyle/>
                    <a:p>
                      <a:pPr algn="ctr"/>
                      <a:r>
                        <a:rPr lang="en-GB" sz="800" i="1">
                          <a:solidFill>
                            <a:schemeClr val="bg1"/>
                          </a:solidFill>
                        </a:rPr>
                        <a:t>Circus aeruginosus</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L</a:t>
                      </a:r>
                    </a:p>
                  </a:txBody>
                  <a:tcPr marL="28287" marR="28287" marT="14144" marB="14144" anchor="ctr">
                    <a:lnL>
                      <a:noFill/>
                    </a:lnL>
                    <a:lnR>
                      <a:noFill/>
                    </a:lnR>
                    <a:lnT>
                      <a:noFill/>
                    </a:lnT>
                    <a:lnB>
                      <a:noFill/>
                    </a:lnB>
                  </a:tcPr>
                </a:tc>
                <a:tc>
                  <a:txBody>
                    <a:bodyPr/>
                    <a:lstStyle/>
                    <a:p>
                      <a:pPr algn="ctr"/>
                      <a:r>
                        <a:rPr lang="en-GB" sz="800">
                          <a:solidFill>
                            <a:schemeClr val="bg1"/>
                          </a:solidFill>
                        </a:rPr>
                        <a:t>3</a:t>
                      </a:r>
                    </a:p>
                  </a:txBody>
                  <a:tcPr marL="28287" marR="28287" marT="14144" marB="14144" anchor="ctr">
                    <a:lnL>
                      <a:noFill/>
                    </a:lnL>
                    <a:lnR>
                      <a:noFill/>
                    </a:lnR>
                    <a:lnT>
                      <a:noFill/>
                    </a:lnT>
                    <a:lnB>
                      <a:noFill/>
                    </a:lnB>
                  </a:tcPr>
                </a:tc>
                <a:tc>
                  <a:txBody>
                    <a:bodyPr/>
                    <a:lstStyle/>
                    <a:p>
                      <a:pPr algn="ctr"/>
                      <a:r>
                        <a:rPr lang="en-GB" sz="800" b="1">
                          <a:solidFill>
                            <a:schemeClr val="bg1"/>
                          </a:solidFill>
                        </a:rPr>
                        <a:t>1 (240)</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1 (15)</a:t>
                      </a:r>
                    </a:p>
                  </a:txBody>
                  <a:tcPr marL="28287" marR="28287" marT="14144" marB="14144" anchor="ctr">
                    <a:lnL>
                      <a:noFill/>
                    </a:lnL>
                    <a:lnR>
                      <a:noFill/>
                    </a:lnR>
                    <a:lnT>
                      <a:noFill/>
                    </a:lnT>
                    <a:lnB>
                      <a:noFill/>
                    </a:lnB>
                  </a:tcPr>
                </a:tc>
                <a:extLst>
                  <a:ext uri="{0D108BD9-81ED-4DB2-BD59-A6C34878D82A}">
                    <a16:rowId xmlns:a16="http://schemas.microsoft.com/office/drawing/2014/main" val="10008"/>
                  </a:ext>
                </a:extLst>
              </a:tr>
              <a:tr h="257988">
                <a:tc vMerge="1">
                  <a:txBody>
                    <a:bodyPr/>
                    <a:lstStyle/>
                    <a:p>
                      <a:endParaRPr lang="en-GB"/>
                    </a:p>
                  </a:txBody>
                  <a:tcPr/>
                </a:tc>
                <a:tc>
                  <a:txBody>
                    <a:bodyPr/>
                    <a:lstStyle/>
                    <a:p>
                      <a:pPr algn="ctr"/>
                      <a:r>
                        <a:rPr lang="en-GB" sz="800">
                          <a:solidFill>
                            <a:schemeClr val="bg1"/>
                          </a:solidFill>
                        </a:rPr>
                        <a:t>Red Kite</a:t>
                      </a:r>
                    </a:p>
                  </a:txBody>
                  <a:tcPr marL="28287" marR="28287" marT="14144" marB="14144" anchor="ctr">
                    <a:lnL>
                      <a:noFill/>
                    </a:lnL>
                    <a:lnR>
                      <a:noFill/>
                    </a:lnR>
                    <a:lnT>
                      <a:noFill/>
                    </a:lnT>
                    <a:lnB>
                      <a:noFill/>
                    </a:lnB>
                  </a:tcPr>
                </a:tc>
                <a:tc>
                  <a:txBody>
                    <a:bodyPr/>
                    <a:lstStyle/>
                    <a:p>
                      <a:pPr algn="ctr"/>
                      <a:r>
                        <a:rPr lang="en-GB" sz="800" i="1">
                          <a:solidFill>
                            <a:schemeClr val="bg1"/>
                          </a:solidFill>
                        </a:rPr>
                        <a:t>Milvus milvus</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(R), S</a:t>
                      </a:r>
                    </a:p>
                  </a:txBody>
                  <a:tcPr marL="28287" marR="28287" marT="14144" marB="14144" anchor="ctr">
                    <a:lnL>
                      <a:noFill/>
                    </a:lnL>
                    <a:lnR>
                      <a:noFill/>
                    </a:lnR>
                    <a:lnT>
                      <a:noFill/>
                    </a:lnT>
                    <a:lnB>
                      <a:noFill/>
                    </a:lnB>
                  </a:tcPr>
                </a:tc>
                <a:tc>
                  <a:txBody>
                    <a:bodyPr/>
                    <a:lstStyle/>
                    <a:p>
                      <a:pPr algn="ctr"/>
                      <a:r>
                        <a:rPr lang="en-GB" sz="800">
                          <a:solidFill>
                            <a:schemeClr val="bg1"/>
                          </a:solidFill>
                        </a:rPr>
                        <a:t>2</a:t>
                      </a:r>
                    </a:p>
                  </a:txBody>
                  <a:tcPr marL="28287" marR="28287" marT="14144" marB="14144" anchor="ctr">
                    <a:lnL>
                      <a:noFill/>
                    </a:lnL>
                    <a:lnR>
                      <a:noFill/>
                    </a:lnR>
                    <a:lnT>
                      <a:noFill/>
                    </a:lnT>
                    <a:lnB>
                      <a:noFill/>
                    </a:lnB>
                  </a:tcPr>
                </a:tc>
                <a:tc>
                  <a:txBody>
                    <a:bodyPr/>
                    <a:lstStyle/>
                    <a:p>
                      <a:pPr algn="ctr"/>
                      <a:r>
                        <a:rPr lang="en-GB" sz="800" b="1">
                          <a:solidFill>
                            <a:schemeClr val="bg1"/>
                          </a:solidFill>
                        </a:rPr>
                        <a:t>2 (15)</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0</a:t>
                      </a:r>
                    </a:p>
                  </a:txBody>
                  <a:tcPr marL="28287" marR="28287" marT="14144" marB="14144" anchor="ctr">
                    <a:lnL>
                      <a:noFill/>
                    </a:lnL>
                    <a:lnR>
                      <a:noFill/>
                    </a:lnR>
                    <a:lnT>
                      <a:noFill/>
                    </a:lnT>
                    <a:lnB>
                      <a:noFill/>
                    </a:lnB>
                  </a:tcPr>
                </a:tc>
                <a:extLst>
                  <a:ext uri="{0D108BD9-81ED-4DB2-BD59-A6C34878D82A}">
                    <a16:rowId xmlns:a16="http://schemas.microsoft.com/office/drawing/2014/main" val="10009"/>
                  </a:ext>
                </a:extLst>
              </a:tr>
              <a:tr h="369702">
                <a:tc vMerge="1">
                  <a:txBody>
                    <a:bodyPr/>
                    <a:lstStyle/>
                    <a:p>
                      <a:endParaRPr lang="en-GB"/>
                    </a:p>
                  </a:txBody>
                  <a:tcPr/>
                </a:tc>
                <a:tc>
                  <a:txBody>
                    <a:bodyPr/>
                    <a:lstStyle/>
                    <a:p>
                      <a:pPr algn="ctr"/>
                      <a:r>
                        <a:rPr lang="en-GB" sz="800">
                          <a:solidFill>
                            <a:schemeClr val="bg1"/>
                          </a:solidFill>
                        </a:rPr>
                        <a:t>White-tailed Eagle</a:t>
                      </a:r>
                    </a:p>
                  </a:txBody>
                  <a:tcPr marL="28287" marR="28287" marT="14144" marB="14144" anchor="ctr">
                    <a:lnL>
                      <a:noFill/>
                    </a:lnL>
                    <a:lnR>
                      <a:noFill/>
                    </a:lnR>
                    <a:lnT>
                      <a:noFill/>
                    </a:lnT>
                    <a:lnB>
                      <a:noFill/>
                    </a:lnB>
                  </a:tcPr>
                </a:tc>
                <a:tc>
                  <a:txBody>
                    <a:bodyPr/>
                    <a:lstStyle/>
                    <a:p>
                      <a:pPr algn="ctr"/>
                      <a:r>
                        <a:rPr lang="en-GB" sz="800" i="1">
                          <a:solidFill>
                            <a:schemeClr val="bg1"/>
                          </a:solidFill>
                        </a:rPr>
                        <a:t>Haliaeetus albicilla</a:t>
                      </a:r>
                      <a:r>
                        <a:rPr lang="en-GB" sz="800">
                          <a:solidFill>
                            <a:schemeClr val="bg1"/>
                          </a:solidFill>
                        </a:rPr>
                        <a:t> </a:t>
                      </a:r>
                    </a:p>
                  </a:txBody>
                  <a:tcPr marL="28287" marR="28287" marT="14144" marB="14144" anchor="ctr">
                    <a:lnL>
                      <a:noFill/>
                    </a:lnL>
                    <a:lnR>
                      <a:noFill/>
                    </a:lnR>
                    <a:lnT>
                      <a:noFill/>
                    </a:lnT>
                    <a:lnB>
                      <a:noFill/>
                    </a:lnB>
                  </a:tcPr>
                </a:tc>
                <a:tc>
                  <a:txBody>
                    <a:bodyPr/>
                    <a:lstStyle/>
                    <a:p>
                      <a:pPr algn="ctr"/>
                      <a:r>
                        <a:rPr lang="en-GB" sz="800">
                          <a:solidFill>
                            <a:schemeClr val="bg1"/>
                          </a:solidFill>
                        </a:rPr>
                        <a:t>R, P</a:t>
                      </a:r>
                    </a:p>
                  </a:txBody>
                  <a:tcPr marL="28287" marR="28287" marT="14144" marB="14144" anchor="ctr">
                    <a:lnL>
                      <a:noFill/>
                    </a:lnL>
                    <a:lnR>
                      <a:noFill/>
                    </a:lnR>
                    <a:lnT>
                      <a:noFill/>
                    </a:lnT>
                    <a:lnB>
                      <a:noFill/>
                    </a:lnB>
                  </a:tcPr>
                </a:tc>
                <a:tc>
                  <a:txBody>
                    <a:bodyPr/>
                    <a:lstStyle/>
                    <a:p>
                      <a:pPr algn="ctr"/>
                      <a:r>
                        <a:rPr lang="en-GB" sz="800">
                          <a:solidFill>
                            <a:schemeClr val="bg1"/>
                          </a:solidFill>
                        </a:rPr>
                        <a:t>6</a:t>
                      </a:r>
                    </a:p>
                  </a:txBody>
                  <a:tcPr marL="28287" marR="28287" marT="14144" marB="14144" anchor="ctr">
                    <a:lnL>
                      <a:noFill/>
                    </a:lnL>
                    <a:lnR>
                      <a:noFill/>
                    </a:lnR>
                    <a:lnT>
                      <a:noFill/>
                    </a:lnT>
                    <a:lnB>
                      <a:noFill/>
                    </a:lnB>
                  </a:tcPr>
                </a:tc>
                <a:tc>
                  <a:txBody>
                    <a:bodyPr/>
                    <a:lstStyle/>
                    <a:p>
                      <a:pPr algn="ctr"/>
                      <a:r>
                        <a:rPr lang="en-GB" sz="800">
                          <a:solidFill>
                            <a:schemeClr val="bg1"/>
                          </a:solidFill>
                        </a:rPr>
                        <a:t>1 (240)</a:t>
                      </a:r>
                    </a:p>
                  </a:txBody>
                  <a:tcPr marL="28287" marR="28287" marT="14144" marB="14144" anchor="ctr">
                    <a:lnL>
                      <a:noFill/>
                    </a:lnL>
                    <a:lnR>
                      <a:noFill/>
                    </a:lnR>
                    <a:lnT>
                      <a:noFill/>
                    </a:lnT>
                    <a:lnB>
                      <a:noFill/>
                    </a:lnB>
                  </a:tcPr>
                </a:tc>
                <a:tc>
                  <a:txBody>
                    <a:bodyPr/>
                    <a:lstStyle/>
                    <a:p>
                      <a:pPr algn="ctr"/>
                      <a:r>
                        <a:rPr lang="en-GB" sz="800">
                          <a:solidFill>
                            <a:schemeClr val="bg1"/>
                          </a:solidFill>
                        </a:rPr>
                        <a:t>1 (120)</a:t>
                      </a:r>
                    </a:p>
                  </a:txBody>
                  <a:tcPr marL="28287" marR="28287" marT="14144" marB="14144" anchor="ctr">
                    <a:lnL>
                      <a:noFill/>
                    </a:lnL>
                    <a:lnR>
                      <a:noFill/>
                    </a:lnR>
                    <a:lnT>
                      <a:noFill/>
                    </a:lnT>
                    <a:lnB>
                      <a:noFill/>
                    </a:lnB>
                  </a:tcPr>
                </a:tc>
                <a:extLst>
                  <a:ext uri="{0D108BD9-81ED-4DB2-BD59-A6C34878D82A}">
                    <a16:rowId xmlns:a16="http://schemas.microsoft.com/office/drawing/2014/main" val="10010"/>
                  </a:ext>
                </a:extLst>
              </a:tr>
              <a:tr h="369702">
                <a:tc vMerge="1">
                  <a:txBody>
                    <a:bodyPr/>
                    <a:lstStyle/>
                    <a:p>
                      <a:endParaRPr lang="en-GB"/>
                    </a:p>
                  </a:txBody>
                  <a:tcPr/>
                </a:tc>
                <a:tc>
                  <a:txBody>
                    <a:bodyPr/>
                    <a:lstStyle/>
                    <a:p>
                      <a:pPr algn="ctr"/>
                      <a:r>
                        <a:rPr lang="en-GB" sz="800">
                          <a:solidFill>
                            <a:schemeClr val="bg1"/>
                          </a:solidFill>
                          <a:effectLst/>
                        </a:rPr>
                        <a:t>Eurasian Sparrowhawk</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i="1">
                          <a:solidFill>
                            <a:schemeClr val="bg1"/>
                          </a:solidFill>
                          <a:effectLst/>
                        </a:rPr>
                        <a:t>Accipiter nisus</a:t>
                      </a:r>
                      <a:r>
                        <a:rPr lang="en-GB" sz="800">
                          <a:solidFill>
                            <a:schemeClr val="bg1"/>
                          </a:solidFill>
                          <a:effectLst/>
                        </a:rPr>
                        <a:t> </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R, P, S</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9</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369702">
                <a:tc>
                  <a:txBody>
                    <a:bodyPr/>
                    <a:lstStyle/>
                    <a:p>
                      <a:pPr algn="ctr"/>
                      <a:r>
                        <a:rPr lang="en-GB" sz="800">
                          <a:solidFill>
                            <a:schemeClr val="bg1"/>
                          </a:solidFill>
                          <a:effectLst/>
                        </a:rPr>
                        <a:t>Falconiformes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European Kestrel</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i="1" dirty="0">
                          <a:solidFill>
                            <a:schemeClr val="bg1"/>
                          </a:solidFill>
                          <a:effectLst/>
                        </a:rPr>
                        <a:t>Falco </a:t>
                      </a:r>
                      <a:r>
                        <a:rPr lang="en-GB" sz="800" i="1" dirty="0" err="1">
                          <a:solidFill>
                            <a:schemeClr val="bg1"/>
                          </a:solidFill>
                          <a:effectLst/>
                        </a:rPr>
                        <a:t>tinnunculus</a:t>
                      </a:r>
                      <a:r>
                        <a:rPr lang="en-GB" sz="800" dirty="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R, P, 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11</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369702">
                <a:tc>
                  <a:txBody>
                    <a:bodyPr/>
                    <a:lstStyle/>
                    <a:p>
                      <a:pPr algn="ctr"/>
                      <a:r>
                        <a:rPr lang="en-GB" sz="800">
                          <a:solidFill>
                            <a:schemeClr val="bg1"/>
                          </a:solidFill>
                          <a:effectLst/>
                        </a:rPr>
                        <a:t>Strigiformes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Eurasian Tawny Owl</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i="1" dirty="0" err="1">
                          <a:solidFill>
                            <a:schemeClr val="bg1"/>
                          </a:solidFill>
                          <a:effectLst/>
                        </a:rPr>
                        <a:t>Strix</a:t>
                      </a:r>
                      <a:r>
                        <a:rPr lang="en-GB" sz="800" i="1" dirty="0">
                          <a:solidFill>
                            <a:schemeClr val="bg1"/>
                          </a:solidFill>
                          <a:effectLst/>
                        </a:rPr>
                        <a:t> </a:t>
                      </a:r>
                      <a:r>
                        <a:rPr lang="en-GB" sz="800" i="1" dirty="0" err="1">
                          <a:solidFill>
                            <a:schemeClr val="bg1"/>
                          </a:solidFill>
                          <a:effectLst/>
                        </a:rPr>
                        <a:t>aluco</a:t>
                      </a:r>
                      <a:r>
                        <a:rPr lang="en-GB" sz="800" dirty="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R</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5</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369702">
                <a:tc rowSpan="2">
                  <a:txBody>
                    <a:bodyPr/>
                    <a:lstStyle/>
                    <a:p>
                      <a:pPr algn="ctr"/>
                      <a:r>
                        <a:rPr lang="en-GB" sz="800">
                          <a:solidFill>
                            <a:schemeClr val="bg1"/>
                          </a:solidFill>
                          <a:effectLst/>
                        </a:rPr>
                        <a:t>Columbiformes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rPr>
                        <a:t>Common Wood Pigeon</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i="1" dirty="0">
                          <a:solidFill>
                            <a:schemeClr val="bg1"/>
                          </a:solidFill>
                        </a:rPr>
                        <a:t>Columba </a:t>
                      </a:r>
                      <a:r>
                        <a:rPr lang="en-GB" sz="800" i="1" dirty="0" err="1">
                          <a:solidFill>
                            <a:schemeClr val="bg1"/>
                          </a:solidFill>
                        </a:rPr>
                        <a:t>palumbus</a:t>
                      </a:r>
                      <a:r>
                        <a:rPr lang="en-GB" sz="800" dirty="0">
                          <a:solidFill>
                            <a:schemeClr val="bg1"/>
                          </a:solidFill>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R, P, 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13</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b="1">
                          <a:solidFill>
                            <a:schemeClr val="bg1"/>
                          </a:solidFill>
                        </a:rPr>
                        <a:t>1 (15)</a:t>
                      </a:r>
                      <a:r>
                        <a:rPr lang="en-GB" sz="800">
                          <a:solidFill>
                            <a:schemeClr val="bg1"/>
                          </a:solidFill>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tc>
                  <a:txBody>
                    <a:bodyPr/>
                    <a:lstStyle/>
                    <a:p>
                      <a:pPr algn="ctr"/>
                      <a:r>
                        <a:rPr lang="en-GB" sz="800">
                          <a:solidFill>
                            <a:schemeClr val="bg1"/>
                          </a:solidFill>
                        </a:rPr>
                        <a:t>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14"/>
                  </a:ext>
                </a:extLst>
              </a:tr>
              <a:tr h="481417">
                <a:tc vMerge="1">
                  <a:txBody>
                    <a:bodyPr/>
                    <a:lstStyle/>
                    <a:p>
                      <a:endParaRPr lang="en-GB"/>
                    </a:p>
                  </a:txBody>
                  <a:tcPr/>
                </a:tc>
                <a:tc>
                  <a:txBody>
                    <a:bodyPr/>
                    <a:lstStyle/>
                    <a:p>
                      <a:pPr algn="ctr"/>
                      <a:r>
                        <a:rPr lang="en-GB" sz="800">
                          <a:solidFill>
                            <a:schemeClr val="bg1"/>
                          </a:solidFill>
                          <a:effectLst/>
                        </a:rPr>
                        <a:t>City Pigeon</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i="1">
                          <a:solidFill>
                            <a:schemeClr val="bg1"/>
                          </a:solidFill>
                          <a:effectLst/>
                        </a:rPr>
                        <a:t>Columba livia f. domestica</a:t>
                      </a:r>
                      <a:r>
                        <a:rPr lang="en-GB" sz="800">
                          <a:solidFill>
                            <a:schemeClr val="bg1"/>
                          </a:solidFill>
                          <a:effectLst/>
                        </a:rPr>
                        <a:t> </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R, (P)</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21</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1 (15)</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 1 (20)</a:t>
                      </a:r>
                      <a:r>
                        <a:rPr lang="en-GB" sz="800">
                          <a:solidFill>
                            <a:schemeClr val="bg1"/>
                          </a:solidFill>
                          <a:effectLst/>
                        </a:rPr>
                        <a:t>, 1 (15)</a:t>
                      </a:r>
                    </a:p>
                  </a:txBody>
                  <a:tcPr marL="28287" marR="28287" marT="14144" marB="14144" anchor="ctr">
                    <a:lnL>
                      <a:noFill/>
                    </a:lnL>
                    <a:lnR>
                      <a:noFill/>
                    </a:lnR>
                    <a:lnT>
                      <a:noFill/>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481417">
                <a:tc>
                  <a:txBody>
                    <a:bodyPr/>
                    <a:lstStyle/>
                    <a:p>
                      <a:pPr algn="ctr"/>
                      <a:r>
                        <a:rPr lang="en-GB" sz="800">
                          <a:solidFill>
                            <a:schemeClr val="bg1"/>
                          </a:solidFill>
                          <a:effectLst/>
                        </a:rPr>
                        <a:t>Anseriformes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Egyptian Goose</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i="1">
                          <a:solidFill>
                            <a:schemeClr val="bg1"/>
                          </a:solidFill>
                          <a:effectLst/>
                        </a:rPr>
                        <a:t>Alopochen aegyptiacus</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zoo bird</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2</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(10)</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257988">
                <a:tc>
                  <a:txBody>
                    <a:bodyPr/>
                    <a:lstStyle/>
                    <a:p>
                      <a:pPr algn="ctr"/>
                      <a:r>
                        <a:rPr lang="en-GB" sz="800">
                          <a:solidFill>
                            <a:schemeClr val="bg1"/>
                          </a:solidFill>
                          <a:effectLst/>
                        </a:rPr>
                        <a:t>Gruiformes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Eurasian Coot</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i="1">
                          <a:solidFill>
                            <a:schemeClr val="bg1"/>
                          </a:solidFill>
                          <a:effectLst/>
                        </a:rPr>
                        <a:t>Fulica atra</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P, S</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1</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1 (15)</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a:solidFill>
                            <a:schemeClr val="bg1"/>
                          </a:solidFill>
                          <a:effectLst/>
                        </a:rPr>
                        <a:t>0</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146274">
                <a:tc>
                  <a:txBody>
                    <a:bodyPr/>
                    <a:lstStyle/>
                    <a:p>
                      <a:pPr algn="ctr"/>
                      <a:r>
                        <a:rPr lang="en-GB" sz="800" b="1">
                          <a:solidFill>
                            <a:schemeClr val="bg1"/>
                          </a:solidFill>
                          <a:effectLst/>
                        </a:rPr>
                        <a:t>Total</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endParaRPr lang="en-GB" sz="800">
                        <a:solidFill>
                          <a:schemeClr val="bg1"/>
                        </a:solidFill>
                        <a:effectLst/>
                      </a:endParaRP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endParaRPr lang="en-GB" sz="800">
                        <a:solidFill>
                          <a:schemeClr val="bg1"/>
                        </a:solidFill>
                        <a:effectLst/>
                      </a:endParaRP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endParaRPr lang="en-GB" sz="800" dirty="0">
                        <a:solidFill>
                          <a:schemeClr val="bg1"/>
                        </a:solidFill>
                        <a:effectLst/>
                      </a:endParaRP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248</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a:solidFill>
                            <a:schemeClr val="bg1"/>
                          </a:solidFill>
                          <a:effectLst/>
                        </a:rPr>
                        <a:t>22</a:t>
                      </a:r>
                      <a:r>
                        <a:rPr lang="en-GB" sz="800">
                          <a:solidFill>
                            <a:schemeClr val="bg1"/>
                          </a:solidFill>
                          <a:effectLst/>
                        </a:rPr>
                        <a:t> </a:t>
                      </a: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r>
                        <a:rPr lang="en-GB" sz="800" b="1" dirty="0">
                          <a:solidFill>
                            <a:schemeClr val="bg1"/>
                          </a:solidFill>
                          <a:effectLst/>
                        </a:rPr>
                        <a:t>3</a:t>
                      </a:r>
                      <a:endParaRPr lang="en-GB" sz="800" dirty="0">
                        <a:solidFill>
                          <a:schemeClr val="bg1"/>
                        </a:solidFill>
                        <a:effectLst/>
                      </a:endParaRPr>
                    </a:p>
                  </a:txBody>
                  <a:tcPr marL="28287" marR="28287" marT="14144" marB="1414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Rectangle 1"/>
          <p:cNvSpPr>
            <a:spLocks noChangeArrowheads="1"/>
          </p:cNvSpPr>
          <p:nvPr/>
        </p:nvSpPr>
        <p:spPr bwMode="auto">
          <a:xfrm>
            <a:off x="4644008" y="64949"/>
            <a:ext cx="4392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Arial" charset="0"/>
              </a:rPr>
              <a:t>WNV and USUV positive neutralization assay results from wild bird serum samples in 2014.</a:t>
            </a:r>
          </a:p>
        </p:txBody>
      </p:sp>
    </p:spTree>
    <p:extLst>
      <p:ext uri="{BB962C8B-B14F-4D97-AF65-F5344CB8AC3E}">
        <p14:creationId xmlns:p14="http://schemas.microsoft.com/office/powerpoint/2010/main" val="728895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199313" cy="1143000"/>
          </a:xfrm>
        </p:spPr>
        <p:txBody>
          <a:bodyPr>
            <a:normAutofit fontScale="90000"/>
          </a:bodyPr>
          <a:lstStyle/>
          <a:p>
            <a:r>
              <a:rPr lang="en-GB" b="1" dirty="0" smtClean="0">
                <a:solidFill>
                  <a:srgbClr val="FFFF00"/>
                </a:solidFill>
                <a:latin typeface="Arial" pitchFamily="34" charset="0"/>
              </a:rPr>
              <a:t>Usutu Virus</a:t>
            </a:r>
            <a:r>
              <a:rPr lang="en-GB" dirty="0" smtClean="0">
                <a:solidFill>
                  <a:schemeClr val="tx1"/>
                </a:solidFill>
                <a:latin typeface="Arial" pitchFamily="34" charset="0"/>
              </a:rPr>
              <a:t> </a:t>
            </a:r>
            <a:br>
              <a:rPr lang="en-GB" dirty="0" smtClean="0">
                <a:solidFill>
                  <a:schemeClr val="tx1"/>
                </a:solidFill>
                <a:latin typeface="Arial" pitchFamily="34" charset="0"/>
              </a:rPr>
            </a:br>
            <a:r>
              <a:rPr lang="en-GB" sz="2800" b="1" i="1" dirty="0" err="1" smtClean="0">
                <a:solidFill>
                  <a:schemeClr val="bg1"/>
                </a:solidFill>
                <a:latin typeface="Arial" pitchFamily="34" charset="0"/>
              </a:rPr>
              <a:t>Flavivirus</a:t>
            </a:r>
            <a:r>
              <a:rPr lang="en-GB" sz="2800" b="1" i="1" dirty="0" smtClean="0">
                <a:solidFill>
                  <a:schemeClr val="bg1"/>
                </a:solidFill>
                <a:latin typeface="Arial" pitchFamily="34" charset="0"/>
              </a:rPr>
              <a:t> </a:t>
            </a:r>
            <a:r>
              <a:rPr lang="en-GB" sz="2800" b="1" dirty="0" smtClean="0">
                <a:solidFill>
                  <a:schemeClr val="bg1"/>
                </a:solidFill>
                <a:latin typeface="Arial" pitchFamily="34" charset="0"/>
              </a:rPr>
              <a:t>(</a:t>
            </a:r>
            <a:r>
              <a:rPr lang="en-GB" sz="2800" b="1" dirty="0" err="1" smtClean="0">
                <a:solidFill>
                  <a:schemeClr val="bg1"/>
                </a:solidFill>
                <a:latin typeface="Arial" pitchFamily="34" charset="0"/>
              </a:rPr>
              <a:t>Arbovirus</a:t>
            </a:r>
            <a:r>
              <a:rPr lang="en-GB" sz="2800" b="1" dirty="0" smtClean="0">
                <a:solidFill>
                  <a:schemeClr val="bg1"/>
                </a:solidFill>
                <a:latin typeface="Arial" pitchFamily="34" charset="0"/>
              </a:rPr>
              <a:t>)</a:t>
            </a:r>
            <a:endParaRPr lang="en-GB" dirty="0" smtClean="0">
              <a:solidFill>
                <a:schemeClr val="bg1"/>
              </a:solidFill>
            </a:endParaRPr>
          </a:p>
        </p:txBody>
      </p:sp>
      <p:sp>
        <p:nvSpPr>
          <p:cNvPr id="65539" name="Rectangle 3"/>
          <p:cNvSpPr>
            <a:spLocks noGrp="1" noChangeArrowheads="1"/>
          </p:cNvSpPr>
          <p:nvPr>
            <p:ph type="body" idx="1"/>
          </p:nvPr>
        </p:nvSpPr>
        <p:spPr>
          <a:xfrm>
            <a:off x="323850" y="4149080"/>
            <a:ext cx="6192365" cy="2223216"/>
          </a:xfrm>
        </p:spPr>
        <p:txBody>
          <a:bodyPr>
            <a:normAutofit/>
          </a:bodyPr>
          <a:lstStyle/>
          <a:p>
            <a:pPr marL="0" indent="0">
              <a:lnSpc>
                <a:spcPct val="80000"/>
              </a:lnSpc>
              <a:buFontTx/>
              <a:buNone/>
            </a:pPr>
            <a:r>
              <a:rPr lang="en-GB" sz="2200" b="1" dirty="0" err="1" smtClean="0">
                <a:latin typeface="Arial" pitchFamily="34" charset="0"/>
              </a:rPr>
              <a:t>Histopatho</a:t>
            </a:r>
            <a:r>
              <a:rPr lang="en-GB" sz="2200" b="1" dirty="0" smtClean="0">
                <a:latin typeface="Arial" pitchFamily="34" charset="0"/>
              </a:rPr>
              <a:t>:</a:t>
            </a:r>
            <a:r>
              <a:rPr lang="en-GB" sz="2200" dirty="0" smtClean="0">
                <a:latin typeface="Arial" pitchFamily="34" charset="0"/>
              </a:rPr>
              <a:t> </a:t>
            </a:r>
            <a:r>
              <a:rPr lang="en-GB" sz="2400" dirty="0" err="1" smtClean="0"/>
              <a:t>Hepatosplenomegaly</a:t>
            </a:r>
            <a:r>
              <a:rPr lang="en-GB" sz="2400" dirty="0"/>
              <a:t>, encephalitis and necrosis in heart, liver, spleen and kidney, with </a:t>
            </a:r>
            <a:r>
              <a:rPr lang="en-GB" sz="2400" dirty="0" err="1" smtClean="0"/>
              <a:t>lympho-plasmacytic</a:t>
            </a:r>
            <a:r>
              <a:rPr lang="en-GB" sz="2400" dirty="0" smtClean="0"/>
              <a:t> inflammation</a:t>
            </a:r>
          </a:p>
          <a:p>
            <a:pPr marL="0" indent="0">
              <a:lnSpc>
                <a:spcPct val="80000"/>
              </a:lnSpc>
              <a:buFontTx/>
              <a:buNone/>
            </a:pPr>
            <a:r>
              <a:rPr lang="en-GB" sz="2200" b="1" dirty="0" smtClean="0">
                <a:latin typeface="Arial" pitchFamily="34" charset="0"/>
              </a:rPr>
              <a:t>Clinic:</a:t>
            </a:r>
            <a:r>
              <a:rPr lang="en-GB" sz="2200" dirty="0" smtClean="0">
                <a:latin typeface="Arial" pitchFamily="34" charset="0"/>
              </a:rPr>
              <a:t> rarely clinical cases, </a:t>
            </a:r>
            <a:br>
              <a:rPr lang="en-GB" sz="2200" dirty="0" smtClean="0">
                <a:latin typeface="Arial" pitchFamily="34" charset="0"/>
              </a:rPr>
            </a:br>
            <a:r>
              <a:rPr lang="en-GB" sz="2200" dirty="0" smtClean="0">
                <a:latin typeface="Arial" pitchFamily="34" charset="0"/>
              </a:rPr>
              <a:t>typical symptoms: fever, headache, exanthema </a:t>
            </a:r>
          </a:p>
          <a:p>
            <a:pPr marL="0" indent="0">
              <a:lnSpc>
                <a:spcPct val="80000"/>
              </a:lnSpc>
              <a:buFontTx/>
              <a:buNone/>
            </a:pPr>
            <a:r>
              <a:rPr lang="en-GB" sz="2200" b="1" dirty="0" smtClean="0">
                <a:latin typeface="Arial" pitchFamily="34" charset="0"/>
              </a:rPr>
              <a:t>Diagnosis:</a:t>
            </a:r>
            <a:r>
              <a:rPr lang="en-GB" sz="2200" dirty="0" smtClean="0">
                <a:latin typeface="Arial" pitchFamily="34" charset="0"/>
              </a:rPr>
              <a:t> virus isolation, ELISA, PCR</a:t>
            </a:r>
          </a:p>
        </p:txBody>
      </p:sp>
      <p:sp>
        <p:nvSpPr>
          <p:cNvPr id="65540" name="Rectangle 4"/>
          <p:cNvSpPr>
            <a:spLocks noChangeArrowheads="1"/>
          </p:cNvSpPr>
          <p:nvPr/>
        </p:nvSpPr>
        <p:spPr bwMode="auto">
          <a:xfrm>
            <a:off x="323850" y="1412875"/>
            <a:ext cx="8440738"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b="1" dirty="0" smtClean="0">
                <a:solidFill>
                  <a:schemeClr val="bg1"/>
                </a:solidFill>
              </a:rPr>
              <a:t>Origin: </a:t>
            </a:r>
            <a:r>
              <a:rPr lang="en-GB" sz="2200" dirty="0" smtClean="0">
                <a:solidFill>
                  <a:schemeClr val="bg1"/>
                </a:solidFill>
              </a:rPr>
              <a:t>found in south Africa and first identified in 1959, </a:t>
            </a:r>
            <a:br>
              <a:rPr lang="en-GB" sz="2200" dirty="0" smtClean="0">
                <a:solidFill>
                  <a:schemeClr val="bg1"/>
                </a:solidFill>
              </a:rPr>
            </a:br>
            <a:r>
              <a:rPr lang="en-GB" sz="2200" dirty="0" smtClean="0">
                <a:solidFill>
                  <a:schemeClr val="bg1"/>
                </a:solidFill>
              </a:rPr>
              <a:t>named after river Usutu in </a:t>
            </a:r>
            <a:r>
              <a:rPr lang="en-GB" sz="2200" dirty="0" err="1" smtClean="0">
                <a:solidFill>
                  <a:schemeClr val="bg1"/>
                </a:solidFill>
              </a:rPr>
              <a:t>Swasiland</a:t>
            </a:r>
            <a:r>
              <a:rPr lang="en-GB" sz="2200" dirty="0" smtClean="0">
                <a:solidFill>
                  <a:schemeClr val="bg1"/>
                </a:solidFill>
              </a:rPr>
              <a:t>, in Europe since 2001,</a:t>
            </a:r>
            <a:br>
              <a:rPr lang="en-GB" sz="2200" dirty="0" smtClean="0">
                <a:solidFill>
                  <a:schemeClr val="bg1"/>
                </a:solidFill>
              </a:rPr>
            </a:br>
            <a:r>
              <a:rPr lang="en-GB" sz="2200" dirty="0" smtClean="0">
                <a:solidFill>
                  <a:schemeClr val="bg1"/>
                </a:solidFill>
              </a:rPr>
              <a:t> in Germany since 2010</a:t>
            </a:r>
          </a:p>
          <a:p>
            <a:pPr>
              <a:spcBef>
                <a:spcPct val="50000"/>
              </a:spcBef>
            </a:pPr>
            <a:r>
              <a:rPr lang="en-GB" sz="2200" b="1" dirty="0" smtClean="0">
                <a:solidFill>
                  <a:schemeClr val="bg1"/>
                </a:solidFill>
              </a:rPr>
              <a:t>Epidemiology:</a:t>
            </a:r>
            <a:r>
              <a:rPr lang="en-GB" sz="2200" dirty="0" smtClean="0">
                <a:solidFill>
                  <a:schemeClr val="bg1"/>
                </a:solidFill>
              </a:rPr>
              <a:t> transmission via biting mosquitos </a:t>
            </a:r>
            <a:r>
              <a:rPr lang="en-GB" sz="1400" dirty="0" smtClean="0">
                <a:solidFill>
                  <a:schemeClr val="bg1"/>
                </a:solidFill>
              </a:rPr>
              <a:t>(</a:t>
            </a:r>
            <a:r>
              <a:rPr lang="en-GB" sz="1400" dirty="0" err="1" smtClean="0">
                <a:solidFill>
                  <a:schemeClr val="bg1"/>
                </a:solidFill>
              </a:rPr>
              <a:t>Culex</a:t>
            </a:r>
            <a:r>
              <a:rPr lang="en-GB" sz="1400" dirty="0" smtClean="0">
                <a:solidFill>
                  <a:schemeClr val="bg1"/>
                </a:solidFill>
              </a:rPr>
              <a:t> </a:t>
            </a:r>
            <a:r>
              <a:rPr lang="en-GB" sz="1400" dirty="0" err="1" smtClean="0">
                <a:solidFill>
                  <a:schemeClr val="bg1"/>
                </a:solidFill>
              </a:rPr>
              <a:t>pipiens</a:t>
            </a:r>
            <a:r>
              <a:rPr lang="en-GB" sz="1400" dirty="0" smtClean="0">
                <a:solidFill>
                  <a:schemeClr val="bg1"/>
                </a:solidFill>
              </a:rPr>
              <a:t>, </a:t>
            </a:r>
            <a:r>
              <a:rPr lang="en-GB" sz="1400" dirty="0" err="1" smtClean="0">
                <a:solidFill>
                  <a:schemeClr val="bg1"/>
                </a:solidFill>
              </a:rPr>
              <a:t>Aedes</a:t>
            </a:r>
            <a:r>
              <a:rPr lang="en-GB" sz="1400" dirty="0" smtClean="0">
                <a:solidFill>
                  <a:schemeClr val="bg1"/>
                </a:solidFill>
              </a:rPr>
              <a:t> </a:t>
            </a:r>
            <a:r>
              <a:rPr lang="en-GB" sz="1400" dirty="0" err="1" smtClean="0">
                <a:solidFill>
                  <a:schemeClr val="bg1"/>
                </a:solidFill>
              </a:rPr>
              <a:t>albopictus</a:t>
            </a:r>
            <a:r>
              <a:rPr lang="en-GB" sz="1400" dirty="0" smtClean="0">
                <a:solidFill>
                  <a:schemeClr val="bg1"/>
                </a:solidFill>
              </a:rPr>
              <a:t>) </a:t>
            </a:r>
            <a:r>
              <a:rPr lang="en-GB" sz="2200" dirty="0" smtClean="0">
                <a:solidFill>
                  <a:schemeClr val="bg1"/>
                </a:solidFill>
              </a:rPr>
              <a:t/>
            </a:r>
            <a:br>
              <a:rPr lang="en-GB" sz="2200" dirty="0" smtClean="0">
                <a:solidFill>
                  <a:schemeClr val="bg1"/>
                </a:solidFill>
              </a:rPr>
            </a:br>
            <a:r>
              <a:rPr lang="en-GB" sz="2200" b="1" dirty="0" smtClean="0">
                <a:solidFill>
                  <a:schemeClr val="bg1"/>
                </a:solidFill>
              </a:rPr>
              <a:t>Host spectrum:</a:t>
            </a:r>
            <a:r>
              <a:rPr lang="en-GB" sz="2200" dirty="0" smtClean="0">
                <a:solidFill>
                  <a:schemeClr val="bg1"/>
                </a:solidFill>
              </a:rPr>
              <a:t> only wild birds develop a </a:t>
            </a:r>
            <a:r>
              <a:rPr lang="en-GB" sz="2200" dirty="0" err="1" smtClean="0">
                <a:solidFill>
                  <a:schemeClr val="bg1"/>
                </a:solidFill>
              </a:rPr>
              <a:t>viraemia</a:t>
            </a:r>
            <a:r>
              <a:rPr lang="en-GB" sz="2200" dirty="0" smtClean="0">
                <a:solidFill>
                  <a:schemeClr val="bg1"/>
                </a:solidFill>
              </a:rPr>
              <a:t>, especially susceptible: songbirds, owls </a:t>
            </a:r>
            <a:r>
              <a:rPr lang="en-GB" sz="1600" dirty="0" smtClean="0">
                <a:solidFill>
                  <a:schemeClr val="bg1"/>
                </a:solidFill>
              </a:rPr>
              <a:t>(</a:t>
            </a:r>
            <a:r>
              <a:rPr lang="en-GB" sz="1600" dirty="0" err="1">
                <a:solidFill>
                  <a:schemeClr val="bg1"/>
                </a:solidFill>
              </a:rPr>
              <a:t>meningoencephalitis</a:t>
            </a:r>
            <a:r>
              <a:rPr lang="en-GB" sz="1600" dirty="0">
                <a:solidFill>
                  <a:schemeClr val="bg1"/>
                </a:solidFill>
              </a:rPr>
              <a:t> in </a:t>
            </a:r>
            <a:r>
              <a:rPr lang="en-GB" sz="1600" dirty="0" err="1" smtClean="0">
                <a:solidFill>
                  <a:schemeClr val="bg1"/>
                </a:solidFill>
              </a:rPr>
              <a:t>immuno</a:t>
            </a:r>
            <a:r>
              <a:rPr lang="en-GB" sz="1600" dirty="0" smtClean="0">
                <a:solidFill>
                  <a:schemeClr val="bg1"/>
                </a:solidFill>
              </a:rPr>
              <a:t>-compromised humans)</a:t>
            </a:r>
            <a:endParaRPr lang="en-GB" sz="1600" dirty="0">
              <a:solidFill>
                <a:schemeClr val="bg1"/>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828020"/>
            <a:ext cx="2016552" cy="23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08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11691754"/>
              </p:ext>
            </p:extLst>
          </p:nvPr>
        </p:nvGraphicFramePr>
        <p:xfrm>
          <a:off x="1151620" y="-27384"/>
          <a:ext cx="6840760" cy="6840744"/>
        </p:xfrm>
        <a:graphic>
          <a:graphicData uri="http://schemas.openxmlformats.org/drawingml/2006/table">
            <a:tbl>
              <a:tblPr/>
              <a:tblGrid>
                <a:gridCol w="194421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106342">
                <a:tc>
                  <a:txBody>
                    <a:bodyPr/>
                    <a:lstStyle/>
                    <a:p>
                      <a:pPr algn="ctr"/>
                      <a:r>
                        <a:rPr lang="en-GB" sz="1400" b="1" i="1" dirty="0">
                          <a:solidFill>
                            <a:schemeClr val="bg1"/>
                          </a:solidFill>
                        </a:rPr>
                        <a:t>Species</a:t>
                      </a:r>
                      <a:endParaRPr lang="en-GB" sz="1400" b="1" dirty="0">
                        <a:solidFill>
                          <a:schemeClr val="bg1"/>
                        </a:solidFill>
                      </a:endParaRPr>
                    </a:p>
                  </a:txBody>
                  <a:tcPr marL="23092" marR="23092" marT="11546" marB="11546" anchor="ctr">
                    <a:lnL>
                      <a:noFill/>
                    </a:lnL>
                    <a:lnR>
                      <a:noFill/>
                    </a:lnR>
                    <a:lnT>
                      <a:noFill/>
                    </a:lnT>
                    <a:lnB>
                      <a:noFill/>
                    </a:lnB>
                  </a:tcPr>
                </a:tc>
                <a:tc>
                  <a:txBody>
                    <a:bodyPr/>
                    <a:lstStyle/>
                    <a:p>
                      <a:pPr algn="ctr"/>
                      <a:r>
                        <a:rPr lang="en-GB" sz="1400" b="1" dirty="0">
                          <a:solidFill>
                            <a:schemeClr val="bg1"/>
                          </a:solidFill>
                        </a:rPr>
                        <a:t>Common Name</a:t>
                      </a:r>
                    </a:p>
                  </a:txBody>
                  <a:tcPr marL="23092" marR="23092" marT="11546" marB="11546" anchor="ctr">
                    <a:lnL>
                      <a:noFill/>
                    </a:lnL>
                    <a:lnR>
                      <a:noFill/>
                    </a:lnR>
                    <a:lnT>
                      <a:noFill/>
                    </a:lnT>
                    <a:lnB>
                      <a:noFill/>
                    </a:lnB>
                  </a:tcPr>
                </a:tc>
                <a:tc>
                  <a:txBody>
                    <a:bodyPr/>
                    <a:lstStyle/>
                    <a:p>
                      <a:pPr algn="ctr"/>
                      <a:r>
                        <a:rPr lang="en-GB" sz="1400" b="1" dirty="0">
                          <a:solidFill>
                            <a:schemeClr val="bg1"/>
                          </a:solidFill>
                        </a:rPr>
                        <a:t>Country (year)</a:t>
                      </a:r>
                    </a:p>
                  </a:txBody>
                  <a:tcPr marL="23092" marR="23092" marT="11546" marB="11546" anchor="ctr">
                    <a:lnL>
                      <a:noFill/>
                    </a:lnL>
                    <a:lnR>
                      <a:noFill/>
                    </a:lnR>
                    <a:lnT>
                      <a:noFill/>
                    </a:lnT>
                    <a:lnB>
                      <a:noFill/>
                    </a:lnB>
                  </a:tcPr>
                </a:tc>
                <a:tc>
                  <a:txBody>
                    <a:bodyPr/>
                    <a:lstStyle/>
                    <a:p>
                      <a:pPr algn="ctr"/>
                      <a:r>
                        <a:rPr lang="en-GB" sz="1400" b="1" dirty="0">
                          <a:solidFill>
                            <a:schemeClr val="bg1"/>
                          </a:solidFill>
                        </a:rPr>
                        <a:t>References</a:t>
                      </a:r>
                    </a:p>
                  </a:txBody>
                  <a:tcPr marL="23092" marR="23092" marT="11546" marB="11546" anchor="ctr">
                    <a:lnL>
                      <a:noFill/>
                    </a:lnL>
                    <a:lnR>
                      <a:noFill/>
                    </a:lnR>
                    <a:lnT>
                      <a:noFill/>
                    </a:lnT>
                    <a:lnB>
                      <a:noFill/>
                    </a:lnB>
                  </a:tcPr>
                </a:tc>
                <a:extLst>
                  <a:ext uri="{0D108BD9-81ED-4DB2-BD59-A6C34878D82A}">
                    <a16:rowId xmlns:a16="http://schemas.microsoft.com/office/drawing/2014/main" val="10000"/>
                  </a:ext>
                </a:extLst>
              </a:tr>
              <a:tr h="187952">
                <a:tc>
                  <a:txBody>
                    <a:bodyPr/>
                    <a:lstStyle/>
                    <a:p>
                      <a:pPr algn="ctr"/>
                      <a:r>
                        <a:rPr lang="en-GB" sz="1000" i="1">
                          <a:solidFill>
                            <a:schemeClr val="bg1"/>
                          </a:solidFill>
                        </a:rPr>
                        <a:t>Dendrocopos major</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Great spotted woodpecker</a:t>
                      </a:r>
                    </a:p>
                  </a:txBody>
                  <a:tcPr marL="23092" marR="23092" marT="11546" marB="11546" anchor="ctr">
                    <a:lnL>
                      <a:noFill/>
                    </a:lnL>
                    <a:lnR>
                      <a:noFill/>
                    </a:lnR>
                    <a:lnT>
                      <a:noFill/>
                    </a:lnT>
                    <a:lnB>
                      <a:noFill/>
                    </a:lnB>
                  </a:tcPr>
                </a:tc>
                <a:tc>
                  <a:txBody>
                    <a:bodyPr/>
                    <a:lstStyle/>
                    <a:p>
                      <a:pPr algn="ctr"/>
                      <a:r>
                        <a:rPr lang="en-GB" sz="1000" dirty="0">
                          <a:solidFill>
                            <a:schemeClr val="bg1"/>
                          </a:solidFill>
                        </a:rPr>
                        <a:t>Belgium (2014)</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29</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01"/>
                  </a:ext>
                </a:extLst>
              </a:tr>
              <a:tr h="106342">
                <a:tc>
                  <a:txBody>
                    <a:bodyPr/>
                    <a:lstStyle/>
                    <a:p>
                      <a:pPr algn="ctr"/>
                      <a:r>
                        <a:rPr lang="en-GB" sz="1000" i="1">
                          <a:solidFill>
                            <a:schemeClr val="bg1"/>
                          </a:solidFill>
                        </a:rPr>
                        <a:t>Pyrrhula pyrrhula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Bullfinch</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02"/>
                  </a:ext>
                </a:extLst>
              </a:tr>
              <a:tr h="187952">
                <a:tc>
                  <a:txBody>
                    <a:bodyPr/>
                    <a:lstStyle/>
                    <a:p>
                      <a:pPr algn="ctr"/>
                      <a:r>
                        <a:rPr lang="en-GB" sz="1000" i="1">
                          <a:solidFill>
                            <a:schemeClr val="bg1"/>
                          </a:solidFill>
                        </a:rPr>
                        <a:t>Columba livia domestica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Domestic pigeon</a:t>
                      </a:r>
                    </a:p>
                  </a:txBody>
                  <a:tcPr marL="23092" marR="23092" marT="11546" marB="11546" anchor="ctr">
                    <a:lnL>
                      <a:noFill/>
                    </a:lnL>
                    <a:lnR>
                      <a:noFill/>
                    </a:lnR>
                    <a:lnT>
                      <a:noFill/>
                    </a:lnT>
                    <a:lnB>
                      <a:noFill/>
                    </a:lnB>
                  </a:tcPr>
                </a:tc>
                <a:tc>
                  <a:txBody>
                    <a:bodyPr/>
                    <a:lstStyle/>
                    <a:p>
                      <a:pPr algn="ctr"/>
                      <a:r>
                        <a:rPr lang="en-GB" sz="1000" dirty="0">
                          <a:solidFill>
                            <a:schemeClr val="bg1"/>
                          </a:solidFill>
                        </a:rPr>
                        <a:t>Greece (2014)</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30</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03"/>
                  </a:ext>
                </a:extLst>
              </a:tr>
              <a:tr h="187952">
                <a:tc>
                  <a:txBody>
                    <a:bodyPr/>
                    <a:lstStyle/>
                    <a:p>
                      <a:pPr algn="ctr"/>
                      <a:r>
                        <a:rPr lang="en-GB" sz="1000" i="1">
                          <a:solidFill>
                            <a:schemeClr val="bg1"/>
                          </a:solidFill>
                        </a:rPr>
                        <a:t>Turdus philomelos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Song thrushes</a:t>
                      </a:r>
                    </a:p>
                  </a:txBody>
                  <a:tcPr marL="23092" marR="23092" marT="11546" marB="11546" anchor="ctr">
                    <a:lnL>
                      <a:noFill/>
                    </a:lnL>
                    <a:lnR>
                      <a:noFill/>
                    </a:lnR>
                    <a:lnT>
                      <a:noFill/>
                    </a:lnT>
                    <a:lnB>
                      <a:noFill/>
                    </a:lnB>
                  </a:tcPr>
                </a:tc>
                <a:tc>
                  <a:txBody>
                    <a:bodyPr/>
                    <a:lstStyle/>
                    <a:p>
                      <a:pPr algn="ctr"/>
                      <a:r>
                        <a:rPr lang="en-GB" sz="1000">
                          <a:solidFill>
                            <a:schemeClr val="bg1"/>
                          </a:solidFill>
                        </a:rPr>
                        <a:t>Spain (2012)</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31</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04"/>
                  </a:ext>
                </a:extLst>
              </a:tr>
              <a:tr h="187952">
                <a:tc rowSpan="4">
                  <a:txBody>
                    <a:bodyPr/>
                    <a:lstStyle/>
                    <a:p>
                      <a:pPr algn="ctr"/>
                      <a:r>
                        <a:rPr lang="en-GB" sz="1000" i="1" dirty="0" err="1">
                          <a:solidFill>
                            <a:schemeClr val="bg1"/>
                          </a:solidFill>
                        </a:rPr>
                        <a:t>Turdus</a:t>
                      </a:r>
                      <a:r>
                        <a:rPr lang="en-GB" sz="1000" i="1" dirty="0">
                          <a:solidFill>
                            <a:schemeClr val="bg1"/>
                          </a:solidFill>
                        </a:rPr>
                        <a:t> </a:t>
                      </a:r>
                      <a:r>
                        <a:rPr lang="en-GB" sz="1000" i="1" dirty="0" err="1">
                          <a:solidFill>
                            <a:schemeClr val="bg1"/>
                          </a:solidFill>
                        </a:rPr>
                        <a:t>merula</a:t>
                      </a:r>
                      <a:endParaRPr lang="en-GB" sz="1000" dirty="0">
                        <a:solidFill>
                          <a:schemeClr val="bg1"/>
                        </a:solidFill>
                      </a:endParaRPr>
                    </a:p>
                  </a:txBody>
                  <a:tcPr marL="23092" marR="23092" marT="11546" marB="11546" anchor="ctr">
                    <a:lnL>
                      <a:noFill/>
                    </a:lnL>
                    <a:lnR>
                      <a:noFill/>
                    </a:lnR>
                    <a:lnT>
                      <a:noFill/>
                    </a:lnT>
                    <a:lnB>
                      <a:noFill/>
                    </a:lnB>
                  </a:tcPr>
                </a:tc>
                <a:tc rowSpan="4">
                  <a:txBody>
                    <a:bodyPr/>
                    <a:lstStyle/>
                    <a:p>
                      <a:pPr algn="ctr"/>
                      <a:r>
                        <a:rPr lang="en-GB" sz="1000">
                          <a:solidFill>
                            <a:schemeClr val="bg1"/>
                          </a:solidFill>
                        </a:rPr>
                        <a:t>Eurasian blackbird</a:t>
                      </a:r>
                    </a:p>
                  </a:txBody>
                  <a:tcPr marL="23092" marR="23092" marT="11546" marB="11546" anchor="ctr">
                    <a:lnL>
                      <a:noFill/>
                    </a:lnL>
                    <a:lnR>
                      <a:noFill/>
                    </a:lnR>
                    <a:lnT>
                      <a:noFill/>
                    </a:lnT>
                    <a:lnB>
                      <a:noFill/>
                    </a:lnB>
                  </a:tcPr>
                </a:tc>
                <a:tc>
                  <a:txBody>
                    <a:bodyPr/>
                    <a:lstStyle/>
                    <a:p>
                      <a:pPr algn="ctr"/>
                      <a:r>
                        <a:rPr lang="en-GB" sz="1000">
                          <a:solidFill>
                            <a:schemeClr val="bg1"/>
                          </a:solidFill>
                        </a:rPr>
                        <a:t>Italy (2010–2011)</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18</a:t>
                      </a:r>
                      <a:r>
                        <a:rPr lang="en-GB" sz="1000">
                          <a:solidFill>
                            <a:schemeClr val="bg1"/>
                          </a:solidFill>
                        </a:rPr>
                        <a:t>,</a:t>
                      </a:r>
                      <a:r>
                        <a:rPr lang="en-GB" sz="1000">
                          <a:solidFill>
                            <a:schemeClr val="bg1"/>
                          </a:solidFill>
                          <a:hlinkClick r:id="rId2"/>
                        </a:rPr>
                        <a:t>19</a:t>
                      </a:r>
                      <a:r>
                        <a:rPr lang="en-GB" sz="1000">
                          <a:solidFill>
                            <a:schemeClr val="bg1"/>
                          </a:solidFill>
                        </a:rPr>
                        <a:t>,</a:t>
                      </a:r>
                      <a:r>
                        <a:rPr lang="en-GB" sz="1000">
                          <a:solidFill>
                            <a:schemeClr val="bg1"/>
                          </a:solidFill>
                          <a:hlinkClick r:id="rId2"/>
                        </a:rPr>
                        <a:t>25</a:t>
                      </a:r>
                      <a:r>
                        <a:rPr lang="en-GB" sz="1000">
                          <a:solidFill>
                            <a:schemeClr val="bg1"/>
                          </a:solidFill>
                        </a:rPr>
                        <a:t>,</a:t>
                      </a:r>
                      <a:r>
                        <a:rPr lang="en-GB" sz="1000">
                          <a:solidFill>
                            <a:schemeClr val="bg1"/>
                          </a:solidFill>
                          <a:hlinkClick r:id="rId2"/>
                        </a:rPr>
                        <a:t>26</a:t>
                      </a:r>
                      <a:r>
                        <a:rPr lang="en-GB" sz="1000">
                          <a:solidFill>
                            <a:schemeClr val="bg1"/>
                          </a:solidFill>
                        </a:rPr>
                        <a:t>,</a:t>
                      </a:r>
                      <a:r>
                        <a:rPr lang="en-GB" sz="1000">
                          <a:solidFill>
                            <a:schemeClr val="bg1"/>
                          </a:solidFill>
                          <a:hlinkClick r:id="rId2"/>
                        </a:rPr>
                        <a:t>27</a:t>
                      </a:r>
                      <a:r>
                        <a:rPr lang="en-GB" sz="1000">
                          <a:solidFill>
                            <a:schemeClr val="bg1"/>
                          </a:solidFill>
                        </a:rPr>
                        <a:t>,</a:t>
                      </a:r>
                      <a:r>
                        <a:rPr lang="en-GB" sz="1000">
                          <a:solidFill>
                            <a:schemeClr val="bg1"/>
                          </a:solidFill>
                          <a:hlinkClick r:id="rId2"/>
                        </a:rPr>
                        <a:t>28</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05"/>
                  </a:ext>
                </a:extLst>
              </a:tr>
              <a:tr h="10634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Germany (2011)</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06"/>
                  </a:ext>
                </a:extLst>
              </a:tr>
              <a:tr h="18795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Hungary (2003–2006)</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07"/>
                  </a:ext>
                </a:extLst>
              </a:tr>
              <a:tr h="18795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Austria (2001–2005)</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08"/>
                  </a:ext>
                </a:extLst>
              </a:tr>
              <a:tr h="187952">
                <a:tc>
                  <a:txBody>
                    <a:bodyPr/>
                    <a:lstStyle/>
                    <a:p>
                      <a:pPr algn="ctr"/>
                      <a:r>
                        <a:rPr lang="en-GB" sz="1000" i="1">
                          <a:solidFill>
                            <a:schemeClr val="bg1"/>
                          </a:solidFill>
                        </a:rPr>
                        <a:t>Alcedo atthis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Common kingfisher</a:t>
                      </a:r>
                    </a:p>
                  </a:txBody>
                  <a:tcPr marL="23092" marR="23092" marT="11546" marB="11546" anchor="ctr">
                    <a:lnL>
                      <a:noFill/>
                    </a:lnL>
                    <a:lnR>
                      <a:noFill/>
                    </a:lnR>
                    <a:lnT>
                      <a:noFill/>
                    </a:lnT>
                    <a:lnB>
                      <a:noFill/>
                    </a:lnB>
                  </a:tcPr>
                </a:tc>
                <a:tc>
                  <a:txBody>
                    <a:bodyPr/>
                    <a:lstStyle/>
                    <a:p>
                      <a:pPr algn="ctr"/>
                      <a:r>
                        <a:rPr lang="en-GB" sz="1000">
                          <a:solidFill>
                            <a:schemeClr val="bg1"/>
                          </a:solidFill>
                        </a:rPr>
                        <a:t>Germany (2011)</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26</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09"/>
                  </a:ext>
                </a:extLst>
              </a:tr>
              <a:tr h="187952">
                <a:tc>
                  <a:txBody>
                    <a:bodyPr/>
                    <a:lstStyle/>
                    <a:p>
                      <a:pPr algn="ctr"/>
                      <a:r>
                        <a:rPr lang="en-GB" sz="1000" i="1">
                          <a:solidFill>
                            <a:schemeClr val="bg1"/>
                          </a:solidFill>
                        </a:rPr>
                        <a:t>Serinus canaria domestica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dirty="0">
                          <a:solidFill>
                            <a:schemeClr val="bg1"/>
                          </a:solidFill>
                        </a:rPr>
                        <a:t>Canary</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0"/>
                  </a:ext>
                </a:extLst>
              </a:tr>
              <a:tr h="106342">
                <a:tc>
                  <a:txBody>
                    <a:bodyPr/>
                    <a:lstStyle/>
                    <a:p>
                      <a:pPr algn="ctr"/>
                      <a:r>
                        <a:rPr lang="en-GB" sz="1000" i="1">
                          <a:solidFill>
                            <a:schemeClr val="bg1"/>
                          </a:solidFill>
                        </a:rPr>
                        <a:t>Alectoris rufa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dirty="0">
                          <a:solidFill>
                            <a:schemeClr val="bg1"/>
                          </a:solidFill>
                        </a:rPr>
                        <a:t>Partridge</a:t>
                      </a:r>
                    </a:p>
                  </a:txBody>
                  <a:tcPr marL="23092" marR="23092" marT="11546" marB="11546" anchor="ctr">
                    <a:lnL>
                      <a:noFill/>
                    </a:lnL>
                    <a:lnR>
                      <a:noFill/>
                    </a:lnR>
                    <a:lnT>
                      <a:noFill/>
                    </a:lnT>
                    <a:lnB>
                      <a:noFill/>
                    </a:lnB>
                  </a:tcPr>
                </a:tc>
                <a:tc>
                  <a:txBody>
                    <a:bodyPr/>
                    <a:lstStyle/>
                    <a:p>
                      <a:pPr algn="ctr"/>
                      <a:r>
                        <a:rPr lang="en-GB" sz="1000">
                          <a:solidFill>
                            <a:schemeClr val="bg1"/>
                          </a:solidFill>
                        </a:rPr>
                        <a:t>Italy (2010–2011)</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18</a:t>
                      </a:r>
                      <a:r>
                        <a:rPr lang="en-GB" sz="1000">
                          <a:solidFill>
                            <a:schemeClr val="bg1"/>
                          </a:solidFill>
                        </a:rPr>
                        <a:t>,</a:t>
                      </a:r>
                      <a:r>
                        <a:rPr lang="en-GB" sz="1000">
                          <a:solidFill>
                            <a:schemeClr val="bg1"/>
                          </a:solidFill>
                          <a:hlinkClick r:id="rId2"/>
                        </a:rPr>
                        <a:t>19</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11"/>
                  </a:ext>
                </a:extLst>
              </a:tr>
              <a:tr h="106342">
                <a:tc>
                  <a:txBody>
                    <a:bodyPr/>
                    <a:lstStyle/>
                    <a:p>
                      <a:pPr algn="ctr"/>
                      <a:r>
                        <a:rPr lang="en-GB" sz="1000" i="1">
                          <a:solidFill>
                            <a:schemeClr val="bg1"/>
                          </a:solidFill>
                        </a:rPr>
                        <a:t>Asio otus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Long-eared owl</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2"/>
                  </a:ext>
                </a:extLst>
              </a:tr>
              <a:tr h="187952">
                <a:tc>
                  <a:txBody>
                    <a:bodyPr/>
                    <a:lstStyle/>
                    <a:p>
                      <a:pPr algn="ctr"/>
                      <a:r>
                        <a:rPr lang="en-GB" sz="1000" i="1">
                          <a:solidFill>
                            <a:schemeClr val="bg1"/>
                          </a:solidFill>
                        </a:rPr>
                        <a:t>Caprimulgus europaeus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Nightjar</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3"/>
                  </a:ext>
                </a:extLst>
              </a:tr>
              <a:tr h="187952">
                <a:tc>
                  <a:txBody>
                    <a:bodyPr/>
                    <a:lstStyle/>
                    <a:p>
                      <a:pPr algn="ctr"/>
                      <a:r>
                        <a:rPr lang="en-GB" sz="1000" i="1">
                          <a:solidFill>
                            <a:schemeClr val="bg1"/>
                          </a:solidFill>
                        </a:rPr>
                        <a:t>Garrulus glandarius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jay</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4"/>
                  </a:ext>
                </a:extLst>
              </a:tr>
              <a:tr h="106342">
                <a:tc>
                  <a:txBody>
                    <a:bodyPr/>
                    <a:lstStyle/>
                    <a:p>
                      <a:pPr algn="ctr"/>
                      <a:r>
                        <a:rPr lang="en-GB" sz="1000" i="1">
                          <a:solidFill>
                            <a:schemeClr val="bg1"/>
                          </a:solidFill>
                        </a:rPr>
                        <a:t>Larus michahellis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dirty="0">
                          <a:solidFill>
                            <a:schemeClr val="bg1"/>
                          </a:solidFill>
                        </a:rPr>
                        <a:t>Yellow-legged gull</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5"/>
                  </a:ext>
                </a:extLst>
              </a:tr>
              <a:tr h="106342">
                <a:tc>
                  <a:txBody>
                    <a:bodyPr/>
                    <a:lstStyle/>
                    <a:p>
                      <a:pPr algn="ctr"/>
                      <a:r>
                        <a:rPr lang="en-GB" sz="1000" i="1">
                          <a:solidFill>
                            <a:schemeClr val="bg1"/>
                          </a:solidFill>
                        </a:rPr>
                        <a:t>Pica pica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magpie</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6"/>
                  </a:ext>
                </a:extLst>
              </a:tr>
              <a:tr h="187952">
                <a:tc>
                  <a:txBody>
                    <a:bodyPr/>
                    <a:lstStyle/>
                    <a:p>
                      <a:pPr algn="ctr"/>
                      <a:r>
                        <a:rPr lang="en-GB" sz="1000" i="1">
                          <a:solidFill>
                            <a:schemeClr val="bg1"/>
                          </a:solidFill>
                        </a:rPr>
                        <a:t>Streptopelica decaocto</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collared dove</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7"/>
                  </a:ext>
                </a:extLst>
              </a:tr>
              <a:tr h="106342">
                <a:tc>
                  <a:txBody>
                    <a:bodyPr/>
                    <a:lstStyle/>
                    <a:p>
                      <a:pPr algn="ctr"/>
                      <a:r>
                        <a:rPr lang="en-GB" sz="1000" i="1">
                          <a:solidFill>
                            <a:schemeClr val="bg1"/>
                          </a:solidFill>
                        </a:rPr>
                        <a:t>Ardea cinerea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Grey heron</a:t>
                      </a:r>
                    </a:p>
                  </a:txBody>
                  <a:tcPr marL="23092" marR="23092" marT="11546" marB="11546" anchor="ctr">
                    <a:lnL>
                      <a:noFill/>
                    </a:lnL>
                    <a:lnR>
                      <a:noFill/>
                    </a:lnR>
                    <a:lnT>
                      <a:noFill/>
                    </a:lnT>
                    <a:lnB>
                      <a:noFill/>
                    </a:lnB>
                  </a:tcPr>
                </a:tc>
                <a:tc>
                  <a:txBody>
                    <a:bodyPr/>
                    <a:lstStyle/>
                    <a:p>
                      <a:pPr algn="ctr"/>
                      <a:r>
                        <a:rPr lang="en-GB" sz="1000">
                          <a:solidFill>
                            <a:schemeClr val="bg1"/>
                          </a:solidFill>
                        </a:rPr>
                        <a:t>Germany (2011)</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18</a:t>
                      </a:r>
                      <a:r>
                        <a:rPr lang="en-GB" sz="1000">
                          <a:solidFill>
                            <a:schemeClr val="bg1"/>
                          </a:solidFill>
                        </a:rPr>
                        <a:t>,</a:t>
                      </a:r>
                      <a:r>
                        <a:rPr lang="en-GB" sz="1000">
                          <a:solidFill>
                            <a:schemeClr val="bg1"/>
                          </a:solidFill>
                          <a:hlinkClick r:id="rId2"/>
                        </a:rPr>
                        <a:t>19</a:t>
                      </a:r>
                      <a:r>
                        <a:rPr lang="en-GB" sz="1000">
                          <a:solidFill>
                            <a:schemeClr val="bg1"/>
                          </a:solidFill>
                        </a:rPr>
                        <a:t>,</a:t>
                      </a:r>
                      <a:r>
                        <a:rPr lang="en-GB" sz="1000">
                          <a:solidFill>
                            <a:schemeClr val="bg1"/>
                          </a:solidFill>
                          <a:hlinkClick r:id="rId2"/>
                        </a:rPr>
                        <a:t>26</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18"/>
                  </a:ext>
                </a:extLst>
              </a:tr>
              <a:tr h="187952">
                <a:tc>
                  <a:txBody>
                    <a:bodyPr/>
                    <a:lstStyle/>
                    <a:p>
                      <a:pPr algn="ctr"/>
                      <a:r>
                        <a:rPr lang="en-GB" sz="1000" i="1">
                          <a:solidFill>
                            <a:schemeClr val="bg1"/>
                          </a:solidFill>
                        </a:rPr>
                        <a:t>Merops apiaster</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bee-eater</a:t>
                      </a:r>
                    </a:p>
                  </a:txBody>
                  <a:tcPr marL="23092" marR="23092" marT="11546" marB="11546" anchor="ctr">
                    <a:lnL>
                      <a:noFill/>
                    </a:lnL>
                    <a:lnR>
                      <a:noFill/>
                    </a:lnR>
                    <a:lnT>
                      <a:noFill/>
                    </a:lnT>
                    <a:lnB>
                      <a:noFill/>
                    </a:lnB>
                  </a:tcPr>
                </a:tc>
                <a:tc>
                  <a:txBody>
                    <a:bodyPr/>
                    <a:lstStyle/>
                    <a:p>
                      <a:pPr algn="ctr"/>
                      <a:r>
                        <a:rPr lang="en-GB" sz="1000">
                          <a:solidFill>
                            <a:schemeClr val="bg1"/>
                          </a:solidFill>
                        </a:rPr>
                        <a:t>Italy (2010–2011)</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19"/>
                  </a:ext>
                </a:extLst>
              </a:tr>
              <a:tr h="187952">
                <a:tc>
                  <a:txBody>
                    <a:bodyPr/>
                    <a:lstStyle/>
                    <a:p>
                      <a:pPr algn="ctr"/>
                      <a:r>
                        <a:rPr lang="en-GB" sz="1000" i="1">
                          <a:solidFill>
                            <a:schemeClr val="bg1"/>
                          </a:solidFill>
                        </a:rPr>
                        <a:t>Passer domesticus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House sparrow</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0"/>
                  </a:ext>
                </a:extLst>
              </a:tr>
              <a:tr h="187952">
                <a:tc>
                  <a:txBody>
                    <a:bodyPr/>
                    <a:lstStyle/>
                    <a:p>
                      <a:pPr algn="ctr"/>
                      <a:r>
                        <a:rPr lang="en-GB" sz="1000" i="1">
                          <a:solidFill>
                            <a:schemeClr val="bg1"/>
                          </a:solidFill>
                        </a:rPr>
                        <a:t>Picus viridis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green woodpecker</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1"/>
                  </a:ext>
                </a:extLst>
              </a:tr>
              <a:tr h="106342">
                <a:tc>
                  <a:txBody>
                    <a:bodyPr/>
                    <a:lstStyle/>
                    <a:p>
                      <a:pPr algn="ctr"/>
                      <a:r>
                        <a:rPr lang="en-GB" sz="1000" i="1">
                          <a:solidFill>
                            <a:schemeClr val="bg1"/>
                          </a:solidFill>
                        </a:rPr>
                        <a:t>Sturnus vulgaris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Common starling</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2"/>
                  </a:ext>
                </a:extLst>
              </a:tr>
              <a:tr h="106342">
                <a:tc rowSpan="2">
                  <a:txBody>
                    <a:bodyPr/>
                    <a:lstStyle/>
                    <a:p>
                      <a:pPr algn="ctr"/>
                      <a:r>
                        <a:rPr lang="en-GB" sz="1000" i="1">
                          <a:solidFill>
                            <a:schemeClr val="bg1"/>
                          </a:solidFill>
                        </a:rPr>
                        <a:t>Strix nebulosa</a:t>
                      </a:r>
                      <a:endParaRPr lang="en-GB" sz="1000">
                        <a:solidFill>
                          <a:schemeClr val="bg1"/>
                        </a:solidFill>
                      </a:endParaRPr>
                    </a:p>
                  </a:txBody>
                  <a:tcPr marL="23092" marR="23092" marT="11546" marB="11546" anchor="ctr">
                    <a:lnL>
                      <a:noFill/>
                    </a:lnL>
                    <a:lnR>
                      <a:noFill/>
                    </a:lnR>
                    <a:lnT>
                      <a:noFill/>
                    </a:lnT>
                    <a:lnB>
                      <a:noFill/>
                    </a:lnB>
                  </a:tcPr>
                </a:tc>
                <a:tc rowSpan="2">
                  <a:txBody>
                    <a:bodyPr/>
                    <a:lstStyle/>
                    <a:p>
                      <a:pPr algn="ctr"/>
                      <a:r>
                        <a:rPr lang="en-GB" sz="1000">
                          <a:solidFill>
                            <a:schemeClr val="bg1"/>
                          </a:solidFill>
                        </a:rPr>
                        <a:t>Great grey owl</a:t>
                      </a:r>
                    </a:p>
                  </a:txBody>
                  <a:tcPr marL="23092" marR="23092" marT="11546" marB="11546" anchor="ctr">
                    <a:lnL>
                      <a:noFill/>
                    </a:lnL>
                    <a:lnR>
                      <a:noFill/>
                    </a:lnR>
                    <a:lnT>
                      <a:noFill/>
                    </a:lnT>
                    <a:lnB>
                      <a:noFill/>
                    </a:lnB>
                  </a:tcPr>
                </a:tc>
                <a:tc>
                  <a:txBody>
                    <a:bodyPr/>
                    <a:lstStyle/>
                    <a:p>
                      <a:pPr algn="ctr"/>
                      <a:r>
                        <a:rPr lang="en-GB" sz="1000">
                          <a:solidFill>
                            <a:schemeClr val="bg1"/>
                          </a:solidFill>
                        </a:rPr>
                        <a:t>Germany (2011)</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26</a:t>
                      </a:r>
                      <a:r>
                        <a:rPr lang="en-GB" sz="1000">
                          <a:solidFill>
                            <a:schemeClr val="bg1"/>
                          </a:solidFill>
                        </a:rPr>
                        <a:t>,</a:t>
                      </a:r>
                      <a:r>
                        <a:rPr lang="en-GB" sz="1000">
                          <a:solidFill>
                            <a:schemeClr val="bg1"/>
                          </a:solidFill>
                          <a:hlinkClick r:id="rId2"/>
                        </a:rPr>
                        <a:t>27</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23"/>
                  </a:ext>
                </a:extLst>
              </a:tr>
              <a:tr h="18795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Austria (2001–2002)</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4"/>
                  </a:ext>
                </a:extLst>
              </a:tr>
              <a:tr h="106342">
                <a:tc rowSpan="3">
                  <a:txBody>
                    <a:bodyPr/>
                    <a:lstStyle/>
                    <a:p>
                      <a:pPr algn="ctr"/>
                      <a:r>
                        <a:rPr lang="en-GB" sz="1000" i="1">
                          <a:solidFill>
                            <a:schemeClr val="bg1"/>
                          </a:solidFill>
                        </a:rPr>
                        <a:t>Gallus gallus domesticus</a:t>
                      </a:r>
                      <a:endParaRPr lang="en-GB" sz="1000">
                        <a:solidFill>
                          <a:schemeClr val="bg1"/>
                        </a:solidFill>
                      </a:endParaRPr>
                    </a:p>
                  </a:txBody>
                  <a:tcPr marL="23092" marR="23092" marT="11546" marB="11546" anchor="ctr">
                    <a:lnL>
                      <a:noFill/>
                    </a:lnL>
                    <a:lnR>
                      <a:noFill/>
                    </a:lnR>
                    <a:lnT>
                      <a:noFill/>
                    </a:lnT>
                    <a:lnB>
                      <a:noFill/>
                    </a:lnB>
                  </a:tcPr>
                </a:tc>
                <a:tc rowSpan="3">
                  <a:txBody>
                    <a:bodyPr/>
                    <a:lstStyle/>
                    <a:p>
                      <a:pPr algn="ctr"/>
                      <a:r>
                        <a:rPr lang="en-GB" sz="1000">
                          <a:solidFill>
                            <a:schemeClr val="bg1"/>
                          </a:solidFill>
                        </a:rPr>
                        <a:t>Chicken</a:t>
                      </a:r>
                    </a:p>
                  </a:txBody>
                  <a:tcPr marL="23092" marR="23092" marT="11546" marB="11546" anchor="ctr">
                    <a:lnL>
                      <a:noFill/>
                    </a:lnL>
                    <a:lnR>
                      <a:noFill/>
                    </a:lnR>
                    <a:lnT>
                      <a:noFill/>
                    </a:lnT>
                    <a:lnB>
                      <a:noFill/>
                    </a:lnB>
                  </a:tcPr>
                </a:tc>
                <a:tc>
                  <a:txBody>
                    <a:bodyPr/>
                    <a:lstStyle/>
                    <a:p>
                      <a:pPr algn="ctr"/>
                      <a:r>
                        <a:rPr lang="en-GB" sz="1000">
                          <a:solidFill>
                            <a:schemeClr val="bg1"/>
                          </a:solidFill>
                        </a:rPr>
                        <a:t>Italy (2007–2009)</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14</a:t>
                      </a:r>
                      <a:r>
                        <a:rPr lang="en-GB" sz="1000">
                          <a:solidFill>
                            <a:schemeClr val="bg1"/>
                          </a:solidFill>
                        </a:rPr>
                        <a:t>,</a:t>
                      </a:r>
                      <a:r>
                        <a:rPr lang="en-GB" sz="1000">
                          <a:solidFill>
                            <a:schemeClr val="bg1"/>
                          </a:solidFill>
                          <a:hlinkClick r:id="rId2"/>
                        </a:rPr>
                        <a:t>32</a:t>
                      </a:r>
                      <a:r>
                        <a:rPr lang="en-GB" sz="1000">
                          <a:solidFill>
                            <a:schemeClr val="bg1"/>
                          </a:solidFill>
                        </a:rPr>
                        <a:t>,</a:t>
                      </a:r>
                      <a:r>
                        <a:rPr lang="en-GB" sz="1000">
                          <a:solidFill>
                            <a:schemeClr val="bg1"/>
                          </a:solidFill>
                          <a:hlinkClick r:id="rId2"/>
                        </a:rPr>
                        <a:t>33</a:t>
                      </a:r>
                      <a:r>
                        <a:rPr lang="en-GB" sz="1000">
                          <a:solidFill>
                            <a:schemeClr val="bg1"/>
                          </a:solidFill>
                        </a:rPr>
                        <a:t>,</a:t>
                      </a:r>
                      <a:r>
                        <a:rPr lang="en-GB" sz="1000">
                          <a:solidFill>
                            <a:schemeClr val="bg1"/>
                          </a:solidFill>
                          <a:hlinkClick r:id="rId2"/>
                        </a:rPr>
                        <a:t>34</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25"/>
                  </a:ext>
                </a:extLst>
              </a:tr>
              <a:tr h="18795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Switzerland (2006–2007)</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6"/>
                  </a:ext>
                </a:extLst>
              </a:tr>
              <a:tr h="106342">
                <a:tc vMerge="1">
                  <a:txBody>
                    <a:bodyPr/>
                    <a:lstStyle/>
                    <a:p>
                      <a:endParaRPr lang="en-GB"/>
                    </a:p>
                  </a:txBody>
                  <a:tcPr/>
                </a:tc>
                <a:tc vMerge="1">
                  <a:txBody>
                    <a:bodyPr/>
                    <a:lstStyle/>
                    <a:p>
                      <a:endParaRPr lang="en-GB"/>
                    </a:p>
                  </a:txBody>
                  <a:tcPr/>
                </a:tc>
                <a:tc>
                  <a:txBody>
                    <a:bodyPr/>
                    <a:lstStyle/>
                    <a:p>
                      <a:pPr algn="ctr"/>
                      <a:r>
                        <a:rPr lang="en-GB" sz="1000">
                          <a:solidFill>
                            <a:schemeClr val="bg1"/>
                          </a:solidFill>
                        </a:rPr>
                        <a:t>England (2006)</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7"/>
                  </a:ext>
                </a:extLst>
              </a:tr>
              <a:tr h="187952">
                <a:tc>
                  <a:txBody>
                    <a:bodyPr/>
                    <a:lstStyle/>
                    <a:p>
                      <a:pPr algn="ctr"/>
                      <a:r>
                        <a:rPr lang="en-GB" sz="1000" i="1">
                          <a:solidFill>
                            <a:schemeClr val="bg1"/>
                          </a:solidFill>
                        </a:rPr>
                        <a:t>Spheniscus humboldti</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Humboldt penguin</a:t>
                      </a:r>
                    </a:p>
                  </a:txBody>
                  <a:tcPr marL="23092" marR="23092" marT="11546" marB="11546" anchor="ctr">
                    <a:lnL>
                      <a:noFill/>
                    </a:lnL>
                    <a:lnR>
                      <a:noFill/>
                    </a:lnR>
                    <a:lnT>
                      <a:noFill/>
                    </a:lnT>
                    <a:lnB>
                      <a:noFill/>
                    </a:lnB>
                  </a:tcPr>
                </a:tc>
                <a:tc>
                  <a:txBody>
                    <a:bodyPr/>
                    <a:lstStyle/>
                    <a:p>
                      <a:pPr algn="ctr"/>
                      <a:r>
                        <a:rPr lang="en-GB" sz="1000">
                          <a:solidFill>
                            <a:schemeClr val="bg1"/>
                          </a:solidFill>
                        </a:rPr>
                        <a:t>Switzerland (2006–2007)</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34</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28"/>
                  </a:ext>
                </a:extLst>
              </a:tr>
              <a:tr h="187952">
                <a:tc>
                  <a:txBody>
                    <a:bodyPr/>
                    <a:lstStyle/>
                    <a:p>
                      <a:pPr algn="ctr"/>
                      <a:r>
                        <a:rPr lang="en-GB" sz="1000" i="1">
                          <a:solidFill>
                            <a:schemeClr val="bg1"/>
                          </a:solidFill>
                        </a:rPr>
                        <a:t>Phoenicopterus ruber</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Greater flamingo</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29"/>
                  </a:ext>
                </a:extLst>
              </a:tr>
              <a:tr h="187952">
                <a:tc>
                  <a:txBody>
                    <a:bodyPr/>
                    <a:lstStyle/>
                    <a:p>
                      <a:pPr algn="ctr"/>
                      <a:r>
                        <a:rPr lang="en-GB" sz="1000" i="1">
                          <a:solidFill>
                            <a:schemeClr val="bg1"/>
                          </a:solidFill>
                        </a:rPr>
                        <a:t>Dacelo novaeguineae</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Laughing kookaburra</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0"/>
                  </a:ext>
                </a:extLst>
              </a:tr>
              <a:tr h="187952">
                <a:tc>
                  <a:txBody>
                    <a:bodyPr/>
                    <a:lstStyle/>
                    <a:p>
                      <a:pPr algn="ctr"/>
                      <a:r>
                        <a:rPr lang="en-GB" sz="1000" i="1">
                          <a:solidFill>
                            <a:schemeClr val="bg1"/>
                          </a:solidFill>
                        </a:rPr>
                        <a:t>Ciconia ciconia</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White stork</a:t>
                      </a:r>
                    </a:p>
                  </a:txBody>
                  <a:tcPr marL="23092" marR="23092" marT="11546" marB="11546" anchor="ctr">
                    <a:lnL>
                      <a:noFill/>
                    </a:lnL>
                    <a:lnR>
                      <a:noFill/>
                    </a:lnR>
                    <a:lnT>
                      <a:noFill/>
                    </a:lnT>
                    <a:lnB>
                      <a:noFill/>
                    </a:lnB>
                  </a:tcPr>
                </a:tc>
                <a:tc>
                  <a:txBody>
                    <a:bodyPr/>
                    <a:lstStyle/>
                    <a:p>
                      <a:pPr algn="ctr"/>
                      <a:r>
                        <a:rPr lang="en-GB" sz="1000">
                          <a:solidFill>
                            <a:schemeClr val="bg1"/>
                          </a:solidFill>
                        </a:rPr>
                        <a:t>Austria (2006–2007)</a:t>
                      </a:r>
                    </a:p>
                  </a:txBody>
                  <a:tcPr marL="23092" marR="23092" marT="11546" marB="11546" anchor="ctr">
                    <a:lnL>
                      <a:noFill/>
                    </a:lnL>
                    <a:lnR>
                      <a:noFill/>
                    </a:lnR>
                    <a:lnT>
                      <a:noFill/>
                    </a:lnT>
                    <a:lnB>
                      <a:noFill/>
                    </a:lnB>
                  </a:tcPr>
                </a:tc>
                <a:tc>
                  <a:txBody>
                    <a:bodyPr/>
                    <a:lstStyle/>
                    <a:p>
                      <a:pPr algn="ctr"/>
                      <a:r>
                        <a:rPr lang="en-GB" sz="1000">
                          <a:solidFill>
                            <a:schemeClr val="bg1"/>
                          </a:solidFill>
                        </a:rPr>
                        <a:t>[</a:t>
                      </a:r>
                      <a:r>
                        <a:rPr lang="en-GB" sz="1000">
                          <a:solidFill>
                            <a:schemeClr val="bg1"/>
                          </a:solidFill>
                          <a:hlinkClick r:id="rId2"/>
                        </a:rPr>
                        <a:t>34</a:t>
                      </a:r>
                      <a:r>
                        <a:rPr lang="en-GB" sz="1000">
                          <a:solidFill>
                            <a:schemeClr val="bg1"/>
                          </a:solidFill>
                        </a:rPr>
                        <a:t>]</a:t>
                      </a:r>
                    </a:p>
                  </a:txBody>
                  <a:tcPr marL="23092" marR="23092" marT="11546" marB="11546" anchor="ctr">
                    <a:lnL>
                      <a:noFill/>
                    </a:lnL>
                    <a:lnR>
                      <a:noFill/>
                    </a:lnR>
                    <a:lnT>
                      <a:noFill/>
                    </a:lnT>
                    <a:lnB>
                      <a:noFill/>
                    </a:lnB>
                  </a:tcPr>
                </a:tc>
                <a:extLst>
                  <a:ext uri="{0D108BD9-81ED-4DB2-BD59-A6C34878D82A}">
                    <a16:rowId xmlns:a16="http://schemas.microsoft.com/office/drawing/2014/main" val="10031"/>
                  </a:ext>
                </a:extLst>
              </a:tr>
              <a:tr h="187952">
                <a:tc>
                  <a:txBody>
                    <a:bodyPr/>
                    <a:lstStyle/>
                    <a:p>
                      <a:pPr algn="ctr"/>
                      <a:r>
                        <a:rPr lang="en-GB" sz="1000" i="1">
                          <a:solidFill>
                            <a:schemeClr val="bg1"/>
                          </a:solidFill>
                        </a:rPr>
                        <a:t>Leptoptilos crumeriiferus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Marabou stork</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2"/>
                  </a:ext>
                </a:extLst>
              </a:tr>
              <a:tr h="187952">
                <a:tc>
                  <a:txBody>
                    <a:bodyPr/>
                    <a:lstStyle/>
                    <a:p>
                      <a:pPr algn="ctr"/>
                      <a:r>
                        <a:rPr lang="en-GB" sz="1000" i="1">
                          <a:solidFill>
                            <a:schemeClr val="bg1"/>
                          </a:solidFill>
                        </a:rPr>
                        <a:t>Neophron percnopterus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Egyptian vulture</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3"/>
                  </a:ext>
                </a:extLst>
              </a:tr>
              <a:tr h="187952">
                <a:tc>
                  <a:txBody>
                    <a:bodyPr/>
                    <a:lstStyle/>
                    <a:p>
                      <a:pPr algn="ctr"/>
                      <a:r>
                        <a:rPr lang="en-GB" sz="1000" i="1">
                          <a:solidFill>
                            <a:schemeClr val="bg1"/>
                          </a:solidFill>
                        </a:rPr>
                        <a:t>Bubo bubo</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Eurasian eagle owl</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4"/>
                  </a:ext>
                </a:extLst>
              </a:tr>
              <a:tr h="106342">
                <a:tc>
                  <a:txBody>
                    <a:bodyPr/>
                    <a:lstStyle/>
                    <a:p>
                      <a:pPr algn="ctr"/>
                      <a:r>
                        <a:rPr lang="en-GB" sz="1000" i="1">
                          <a:solidFill>
                            <a:schemeClr val="bg1"/>
                          </a:solidFill>
                        </a:rPr>
                        <a:t>Bubo scandiacus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Snowy owl</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5"/>
                  </a:ext>
                </a:extLst>
              </a:tr>
              <a:tr h="106342">
                <a:tc>
                  <a:txBody>
                    <a:bodyPr/>
                    <a:lstStyle/>
                    <a:p>
                      <a:pPr algn="ctr"/>
                      <a:r>
                        <a:rPr lang="en-GB" sz="1000" i="1">
                          <a:solidFill>
                            <a:schemeClr val="bg1"/>
                          </a:solidFill>
                        </a:rPr>
                        <a:t>Strix uralensis</a:t>
                      </a:r>
                      <a:endParaRPr lang="en-GB" sz="1000">
                        <a:solidFill>
                          <a:schemeClr val="bg1"/>
                        </a:solidFill>
                      </a:endParaRPr>
                    </a:p>
                  </a:txBody>
                  <a:tcPr marL="23092" marR="23092" marT="11546" marB="11546" anchor="ctr">
                    <a:lnL>
                      <a:noFill/>
                    </a:lnL>
                    <a:lnR>
                      <a:noFill/>
                    </a:lnR>
                    <a:lnT>
                      <a:noFill/>
                    </a:lnT>
                    <a:lnB>
                      <a:noFill/>
                    </a:lnB>
                  </a:tcPr>
                </a:tc>
                <a:tc>
                  <a:txBody>
                    <a:bodyPr/>
                    <a:lstStyle/>
                    <a:p>
                      <a:pPr algn="ctr"/>
                      <a:r>
                        <a:rPr lang="en-GB" sz="1000">
                          <a:solidFill>
                            <a:schemeClr val="bg1"/>
                          </a:solidFill>
                        </a:rPr>
                        <a:t>Ural owl</a:t>
                      </a:r>
                    </a:p>
                  </a:txBody>
                  <a:tcPr marL="23092" marR="23092" marT="11546" marB="11546" anchor="ctr">
                    <a:lnL>
                      <a:noFill/>
                    </a:lnL>
                    <a:lnR>
                      <a:noFill/>
                    </a:lnR>
                    <a:lnT>
                      <a:noFill/>
                    </a:lnT>
                    <a:lnB>
                      <a:noFill/>
                    </a:lnB>
                  </a:tcPr>
                </a:tc>
                <a:tc>
                  <a:txBody>
                    <a:bodyPr/>
                    <a:lstStyle/>
                    <a:p>
                      <a:pPr algn="ctr"/>
                      <a:endParaRPr lang="en-GB" sz="1000">
                        <a:solidFill>
                          <a:schemeClr val="bg1"/>
                        </a:solidFill>
                      </a:endParaRPr>
                    </a:p>
                  </a:txBody>
                  <a:tcPr marL="23092" marR="23092" marT="11546" marB="11546" anchor="ctr">
                    <a:lnL>
                      <a:noFill/>
                    </a:lnL>
                    <a:lnR>
                      <a:noFill/>
                    </a:lnR>
                    <a:lnT>
                      <a:noFill/>
                    </a:lnT>
                    <a:lnB>
                      <a:noFill/>
                    </a:lnB>
                  </a:tcPr>
                </a:tc>
                <a:tc>
                  <a:txBody>
                    <a:bodyPr/>
                    <a:lstStyle/>
                    <a:p>
                      <a:pPr algn="ctr"/>
                      <a:endParaRPr lang="en-GB" sz="1000" dirty="0">
                        <a:solidFill>
                          <a:schemeClr val="bg1"/>
                        </a:solidFill>
                      </a:endParaRPr>
                    </a:p>
                  </a:txBody>
                  <a:tcPr marL="23092" marR="23092" marT="11546" marB="11546" anchor="ctr">
                    <a:lnL>
                      <a:noFill/>
                    </a:lnL>
                    <a:lnR>
                      <a:noFill/>
                    </a:lnR>
                    <a:lnT>
                      <a:noFill/>
                    </a:lnT>
                    <a:lnB>
                      <a:noFill/>
                    </a:lnB>
                  </a:tcPr>
                </a:tc>
                <a:extLst>
                  <a:ext uri="{0D108BD9-81ED-4DB2-BD59-A6C34878D82A}">
                    <a16:rowId xmlns:a16="http://schemas.microsoft.com/office/drawing/2014/main" val="10036"/>
                  </a:ext>
                </a:extLst>
              </a:tr>
            </a:tbl>
          </a:graphicData>
        </a:graphic>
      </p:graphicFrame>
      <p:sp>
        <p:nvSpPr>
          <p:cNvPr id="5" name="Rectangle 1"/>
          <p:cNvSpPr>
            <a:spLocks noChangeArrowheads="1"/>
          </p:cNvSpPr>
          <p:nvPr/>
        </p:nvSpPr>
        <p:spPr bwMode="auto">
          <a:xfrm rot="16200000">
            <a:off x="-1978331" y="3429871"/>
            <a:ext cx="54005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Avian species infected with USUV in Europe.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6" name="Textfeld 5"/>
          <p:cNvSpPr txBox="1"/>
          <p:nvPr/>
        </p:nvSpPr>
        <p:spPr>
          <a:xfrm>
            <a:off x="6398676" y="6030215"/>
            <a:ext cx="2520280" cy="461665"/>
          </a:xfrm>
          <a:prstGeom prst="rect">
            <a:avLst/>
          </a:prstGeom>
          <a:noFill/>
        </p:spPr>
        <p:txBody>
          <a:bodyPr wrap="square" rtlCol="0">
            <a:spAutoFit/>
          </a:bodyPr>
          <a:lstStyle/>
          <a:p>
            <a:r>
              <a:rPr lang="de-DE" sz="800" dirty="0" err="1" smtClean="0"/>
              <a:t>from</a:t>
            </a:r>
            <a:r>
              <a:rPr lang="de-DE" sz="800" dirty="0" smtClean="0"/>
              <a:t>: </a:t>
            </a:r>
            <a:r>
              <a:rPr lang="en-GB" sz="800" dirty="0"/>
              <a:t>U. Ashraf, J. Ye, X. </a:t>
            </a:r>
            <a:r>
              <a:rPr lang="en-GB" sz="800" dirty="0" err="1"/>
              <a:t>Ruan</a:t>
            </a:r>
            <a:r>
              <a:rPr lang="en-GB" sz="800" dirty="0"/>
              <a:t>, S. Wan, B. Zhu, S. </a:t>
            </a:r>
            <a:r>
              <a:rPr lang="en-GB" sz="800" dirty="0" smtClean="0"/>
              <a:t>Cao (2015) </a:t>
            </a:r>
            <a:r>
              <a:rPr lang="en-GB" sz="800" i="1" dirty="0" smtClean="0"/>
              <a:t>Usutu </a:t>
            </a:r>
            <a:r>
              <a:rPr lang="en-GB" sz="800" i="1" dirty="0"/>
              <a:t>virus: an emerging </a:t>
            </a:r>
            <a:r>
              <a:rPr lang="en-GB" sz="800" i="1" dirty="0" err="1"/>
              <a:t>flavivirus</a:t>
            </a:r>
            <a:r>
              <a:rPr lang="en-GB" sz="800" i="1" dirty="0"/>
              <a:t> in </a:t>
            </a:r>
            <a:r>
              <a:rPr lang="en-GB" sz="800" i="1" dirty="0" smtClean="0"/>
              <a:t>Europe. Viruses</a:t>
            </a:r>
            <a:r>
              <a:rPr lang="en-GB" sz="800" i="1" dirty="0"/>
              <a:t>.</a:t>
            </a:r>
            <a:r>
              <a:rPr lang="en-GB" sz="800" dirty="0"/>
              <a:t> </a:t>
            </a:r>
            <a:r>
              <a:rPr lang="en-GB" sz="800" dirty="0" smtClean="0"/>
              <a:t>7</a:t>
            </a:r>
            <a:r>
              <a:rPr lang="en-GB" sz="800" dirty="0"/>
              <a:t>, </a:t>
            </a:r>
            <a:r>
              <a:rPr lang="en-GB" sz="800" dirty="0" smtClean="0"/>
              <a:t>(1):</a:t>
            </a:r>
            <a:r>
              <a:rPr lang="en-GB" sz="800" dirty="0"/>
              <a:t> 219–238</a:t>
            </a:r>
            <a:r>
              <a:rPr lang="en-GB" sz="800" dirty="0" smtClean="0"/>
              <a:t>,</a:t>
            </a:r>
            <a:endParaRPr lang="en-GB" sz="800" dirty="0"/>
          </a:p>
        </p:txBody>
      </p:sp>
    </p:spTree>
    <p:extLst>
      <p:ext uri="{BB962C8B-B14F-4D97-AF65-F5344CB8AC3E}">
        <p14:creationId xmlns:p14="http://schemas.microsoft.com/office/powerpoint/2010/main" val="3917267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169" y="332656"/>
            <a:ext cx="5417951" cy="2349500"/>
          </a:xfrm>
        </p:spPr>
        <p:txBody>
          <a:bodyPr>
            <a:noAutofit/>
          </a:bodyPr>
          <a:lstStyle/>
          <a:p>
            <a:r>
              <a:rPr lang="en-GB" sz="3200" b="1" dirty="0">
                <a:solidFill>
                  <a:schemeClr val="bg1"/>
                </a:solidFill>
              </a:rPr>
              <a:t>Usutu virus spreads among birds in Germany</a:t>
            </a:r>
            <a:r>
              <a:rPr lang="en-GB" sz="2400" b="1" dirty="0">
                <a:solidFill>
                  <a:schemeClr val="bg1"/>
                </a:solidFill>
              </a:rPr>
              <a:t/>
            </a:r>
            <a:br>
              <a:rPr lang="en-GB" sz="2400" b="1" dirty="0">
                <a:solidFill>
                  <a:schemeClr val="bg1"/>
                </a:solidFill>
              </a:rPr>
            </a:br>
            <a:r>
              <a:rPr lang="en-GB" sz="1600" dirty="0">
                <a:solidFill>
                  <a:schemeClr val="bg1"/>
                </a:solidFill>
              </a:rPr>
              <a:t>Birds in Germany are dying of the African Usutu virus. The disease is transmitted by mosquitoes. Blackbirds in particular have been infected in recent years</a:t>
            </a:r>
            <a:r>
              <a:rPr lang="en-GB" sz="2400" dirty="0">
                <a:solidFill>
                  <a:schemeClr val="bg1"/>
                </a:solidFill>
              </a:rPr>
              <a:t/>
            </a:r>
            <a:br>
              <a:rPr lang="en-GB" sz="2400" dirty="0">
                <a:solidFill>
                  <a:schemeClr val="bg1"/>
                </a:solidFill>
              </a:rPr>
            </a:br>
            <a:endParaRPr lang="en-GB" sz="2400" dirty="0">
              <a:solidFill>
                <a:schemeClr val="bg1"/>
              </a:solidFill>
            </a:endParaRPr>
          </a:p>
        </p:txBody>
      </p:sp>
      <p:sp>
        <p:nvSpPr>
          <p:cNvPr id="3" name="Inhaltsplatzhalter 2"/>
          <p:cNvSpPr>
            <a:spLocks noGrp="1"/>
          </p:cNvSpPr>
          <p:nvPr>
            <p:ph idx="1"/>
          </p:nvPr>
        </p:nvSpPr>
        <p:spPr>
          <a:xfrm>
            <a:off x="457200" y="4509120"/>
            <a:ext cx="8229600" cy="1617043"/>
          </a:xfrm>
        </p:spPr>
        <p:txBody>
          <a:bodyPr/>
          <a:lstStyle/>
          <a:p>
            <a:endParaRPr lang="en-GB" dirty="0"/>
          </a:p>
        </p:txBody>
      </p:sp>
      <p:sp>
        <p:nvSpPr>
          <p:cNvPr id="4" name="AutoShape 2" descr="BdT Amsel im Apfelbaum"/>
          <p:cNvSpPr>
            <a:spLocks noChangeAspect="1" noChangeArrowheads="1"/>
          </p:cNvSpPr>
          <p:nvPr/>
        </p:nvSpPr>
        <p:spPr bwMode="auto">
          <a:xfrm>
            <a:off x="155575" y="-2414588"/>
            <a:ext cx="8953500" cy="503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dT Amsel im Apfelbaum"/>
          <p:cNvSpPr>
            <a:spLocks noChangeAspect="1" noChangeArrowheads="1"/>
          </p:cNvSpPr>
          <p:nvPr/>
        </p:nvSpPr>
        <p:spPr bwMode="auto">
          <a:xfrm>
            <a:off x="307975" y="-2262188"/>
            <a:ext cx="8953500" cy="503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8656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199313" cy="1143000"/>
          </a:xfrm>
        </p:spPr>
        <p:txBody>
          <a:bodyPr>
            <a:normAutofit fontScale="90000"/>
          </a:bodyPr>
          <a:lstStyle/>
          <a:p>
            <a:r>
              <a:rPr lang="en-GB" b="1" smtClean="0">
                <a:solidFill>
                  <a:srgbClr val="FFFF00"/>
                </a:solidFill>
                <a:latin typeface="Arial" pitchFamily="34" charset="0"/>
              </a:rPr>
              <a:t>West Nile Virus</a:t>
            </a:r>
            <a:r>
              <a:rPr lang="en-GB" smtClean="0">
                <a:solidFill>
                  <a:schemeClr val="tx1"/>
                </a:solidFill>
                <a:latin typeface="Arial" pitchFamily="34" charset="0"/>
              </a:rPr>
              <a:t> </a:t>
            </a:r>
            <a:br>
              <a:rPr lang="en-GB" smtClean="0">
                <a:solidFill>
                  <a:schemeClr val="tx1"/>
                </a:solidFill>
                <a:latin typeface="Arial" pitchFamily="34" charset="0"/>
              </a:rPr>
            </a:br>
            <a:r>
              <a:rPr lang="en-GB" sz="2800" b="1" i="1" smtClean="0">
                <a:solidFill>
                  <a:schemeClr val="bg1"/>
                </a:solidFill>
                <a:latin typeface="Arial" pitchFamily="34" charset="0"/>
              </a:rPr>
              <a:t>Flavivirus </a:t>
            </a:r>
            <a:r>
              <a:rPr lang="en-GB" sz="2800" b="1" smtClean="0">
                <a:solidFill>
                  <a:schemeClr val="bg1"/>
                </a:solidFill>
                <a:latin typeface="Arial" pitchFamily="34" charset="0"/>
              </a:rPr>
              <a:t>(Arbovirus)</a:t>
            </a:r>
            <a:endParaRPr lang="en-GB" smtClean="0">
              <a:solidFill>
                <a:schemeClr val="bg1"/>
              </a:solidFill>
            </a:endParaRPr>
          </a:p>
        </p:txBody>
      </p:sp>
      <p:sp>
        <p:nvSpPr>
          <p:cNvPr id="65539" name="Rectangle 3"/>
          <p:cNvSpPr>
            <a:spLocks noGrp="1" noChangeArrowheads="1"/>
          </p:cNvSpPr>
          <p:nvPr>
            <p:ph type="body" idx="1"/>
          </p:nvPr>
        </p:nvSpPr>
        <p:spPr>
          <a:xfrm>
            <a:off x="323850" y="3644900"/>
            <a:ext cx="5184253" cy="2952750"/>
          </a:xfrm>
        </p:spPr>
        <p:txBody>
          <a:bodyPr/>
          <a:lstStyle/>
          <a:p>
            <a:pPr marL="0" indent="0">
              <a:lnSpc>
                <a:spcPct val="80000"/>
              </a:lnSpc>
              <a:buFontTx/>
              <a:buNone/>
            </a:pPr>
            <a:r>
              <a:rPr lang="en-GB" sz="2200" b="1" dirty="0" err="1" smtClean="0">
                <a:latin typeface="Arial" pitchFamily="34" charset="0"/>
              </a:rPr>
              <a:t>Histopatho</a:t>
            </a:r>
            <a:r>
              <a:rPr lang="en-GB" sz="2200" b="1" dirty="0" smtClean="0">
                <a:latin typeface="Arial" pitchFamily="34" charset="0"/>
              </a:rPr>
              <a:t>:</a:t>
            </a:r>
            <a:r>
              <a:rPr lang="en-GB" sz="2200" dirty="0" smtClean="0">
                <a:latin typeface="Arial" pitchFamily="34" charset="0"/>
              </a:rPr>
              <a:t> no pathognomonic  lesions, </a:t>
            </a:r>
            <a:r>
              <a:rPr lang="en-GB" sz="2200" dirty="0" err="1" smtClean="0">
                <a:latin typeface="Arial" pitchFamily="34" charset="0"/>
              </a:rPr>
              <a:t>neuro</a:t>
            </a:r>
            <a:r>
              <a:rPr lang="en-GB" sz="2200" dirty="0" smtClean="0">
                <a:latin typeface="Arial" pitchFamily="34" charset="0"/>
              </a:rPr>
              <a:t>- and </a:t>
            </a:r>
            <a:r>
              <a:rPr lang="en-GB" sz="2200" dirty="0" err="1" smtClean="0">
                <a:latin typeface="Arial" pitchFamily="34" charset="0"/>
              </a:rPr>
              <a:t>viscerotrophic</a:t>
            </a:r>
            <a:r>
              <a:rPr lang="en-GB" sz="2200" dirty="0" smtClean="0">
                <a:latin typeface="Arial" pitchFamily="34" charset="0"/>
              </a:rPr>
              <a:t> virus, lesion in ZNS, liver, kidney, spleen, heart</a:t>
            </a:r>
          </a:p>
          <a:p>
            <a:pPr marL="0" indent="0">
              <a:lnSpc>
                <a:spcPct val="80000"/>
              </a:lnSpc>
              <a:buFontTx/>
              <a:buNone/>
            </a:pPr>
            <a:r>
              <a:rPr lang="en-GB" sz="2200" b="1" dirty="0" smtClean="0">
                <a:latin typeface="Arial" pitchFamily="34" charset="0"/>
              </a:rPr>
              <a:t>Clinic:</a:t>
            </a:r>
            <a:r>
              <a:rPr lang="en-GB" sz="2200" dirty="0" smtClean="0">
                <a:latin typeface="Arial" pitchFamily="34" charset="0"/>
              </a:rPr>
              <a:t> per-acute to acute course</a:t>
            </a:r>
          </a:p>
          <a:p>
            <a:pPr marL="0" indent="0">
              <a:lnSpc>
                <a:spcPct val="80000"/>
              </a:lnSpc>
              <a:buFontTx/>
              <a:buNone/>
            </a:pPr>
            <a:r>
              <a:rPr lang="en-GB" sz="2200" dirty="0" smtClean="0">
                <a:latin typeface="Arial" pitchFamily="34" charset="0"/>
              </a:rPr>
              <a:t>unspecific symptoms : paralysis, tremor, torticollis</a:t>
            </a:r>
          </a:p>
          <a:p>
            <a:pPr marL="0" indent="0">
              <a:lnSpc>
                <a:spcPct val="80000"/>
              </a:lnSpc>
              <a:buFontTx/>
              <a:buNone/>
            </a:pPr>
            <a:r>
              <a:rPr lang="en-GB" sz="2200" b="1" dirty="0" smtClean="0">
                <a:latin typeface="Arial" pitchFamily="34" charset="0"/>
              </a:rPr>
              <a:t>Diagnosis:</a:t>
            </a:r>
            <a:r>
              <a:rPr lang="en-GB" sz="2200" dirty="0" smtClean="0">
                <a:latin typeface="Arial" pitchFamily="34" charset="0"/>
              </a:rPr>
              <a:t> virus isolation, ELISA, PCR</a:t>
            </a:r>
          </a:p>
        </p:txBody>
      </p:sp>
      <p:sp>
        <p:nvSpPr>
          <p:cNvPr id="65540" name="Rectangle 4"/>
          <p:cNvSpPr>
            <a:spLocks noChangeArrowheads="1"/>
          </p:cNvSpPr>
          <p:nvPr/>
        </p:nvSpPr>
        <p:spPr bwMode="auto">
          <a:xfrm>
            <a:off x="323850" y="1412875"/>
            <a:ext cx="84407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200" b="1" dirty="0" smtClean="0">
                <a:solidFill>
                  <a:schemeClr val="bg1"/>
                </a:solidFill>
              </a:rPr>
              <a:t>Origin: </a:t>
            </a:r>
            <a:r>
              <a:rPr lang="en-GB" sz="2200" dirty="0" smtClean="0">
                <a:solidFill>
                  <a:schemeClr val="bg1"/>
                </a:solidFill>
              </a:rPr>
              <a:t>isolated from a human patient in Uganda in 1937 </a:t>
            </a:r>
          </a:p>
          <a:p>
            <a:pPr>
              <a:spcBef>
                <a:spcPct val="50000"/>
              </a:spcBef>
            </a:pPr>
            <a:r>
              <a:rPr lang="en-GB" sz="2200" b="1" dirty="0" smtClean="0">
                <a:solidFill>
                  <a:schemeClr val="bg1"/>
                </a:solidFill>
              </a:rPr>
              <a:t>Epidemiology:</a:t>
            </a:r>
            <a:r>
              <a:rPr lang="en-GB" sz="2200" dirty="0" smtClean="0">
                <a:solidFill>
                  <a:schemeClr val="bg1"/>
                </a:solidFill>
              </a:rPr>
              <a:t> transmission via biting mosquitos </a:t>
            </a:r>
          </a:p>
          <a:p>
            <a:pPr>
              <a:spcBef>
                <a:spcPct val="50000"/>
              </a:spcBef>
            </a:pPr>
            <a:r>
              <a:rPr lang="en-GB" sz="2200" b="1" dirty="0" smtClean="0">
                <a:solidFill>
                  <a:schemeClr val="bg1"/>
                </a:solidFill>
              </a:rPr>
              <a:t>Host spectrum:</a:t>
            </a:r>
            <a:r>
              <a:rPr lang="en-GB" sz="2200" dirty="0" smtClean="0">
                <a:solidFill>
                  <a:schemeClr val="bg1"/>
                </a:solidFill>
              </a:rPr>
              <a:t> only wild birds develop a </a:t>
            </a:r>
            <a:r>
              <a:rPr lang="en-GB" sz="2200" dirty="0" err="1" smtClean="0">
                <a:solidFill>
                  <a:schemeClr val="bg1"/>
                </a:solidFill>
              </a:rPr>
              <a:t>viraemia</a:t>
            </a:r>
            <a:r>
              <a:rPr lang="en-GB" sz="2200" dirty="0" smtClean="0">
                <a:solidFill>
                  <a:schemeClr val="bg1"/>
                </a:solidFill>
              </a:rPr>
              <a:t>, poultry not (exception: geese), especially susceptible: </a:t>
            </a:r>
            <a:r>
              <a:rPr lang="en-GB" sz="2200" dirty="0" err="1" smtClean="0">
                <a:solidFill>
                  <a:schemeClr val="bg1"/>
                </a:solidFill>
              </a:rPr>
              <a:t>Corvidae</a:t>
            </a:r>
            <a:r>
              <a:rPr lang="en-GB" sz="2200" dirty="0" smtClean="0">
                <a:solidFill>
                  <a:schemeClr val="bg1"/>
                </a:solidFill>
              </a:rPr>
              <a:t>, some mammals (exp. Horses)</a:t>
            </a:r>
            <a:br>
              <a:rPr lang="en-GB" sz="2200" dirty="0" smtClean="0">
                <a:solidFill>
                  <a:schemeClr val="bg1"/>
                </a:solidFill>
              </a:rPr>
            </a:br>
            <a:endParaRPr lang="en-GB" sz="2200" dirty="0">
              <a:solidFill>
                <a:schemeClr val="bg1"/>
              </a:solidFill>
            </a:endParaRPr>
          </a:p>
        </p:txBody>
      </p:sp>
    </p:spTree>
    <p:extLst>
      <p:ext uri="{BB962C8B-B14F-4D97-AF65-F5344CB8AC3E}">
        <p14:creationId xmlns:p14="http://schemas.microsoft.com/office/powerpoint/2010/main" val="2296557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5976664" cy="1143000"/>
          </a:xfrm>
        </p:spPr>
        <p:txBody>
          <a:bodyPr/>
          <a:lstStyle/>
          <a:p>
            <a:r>
              <a:rPr lang="en-GB" smtClean="0">
                <a:solidFill>
                  <a:schemeClr val="bg1"/>
                </a:solidFill>
              </a:rPr>
              <a:t>WNV in Germany</a:t>
            </a:r>
            <a:endParaRPr lang="en-GB">
              <a:solidFill>
                <a:schemeClr val="bg1"/>
              </a:solidFill>
            </a:endParaRPr>
          </a:p>
        </p:txBody>
      </p:sp>
      <p:sp>
        <p:nvSpPr>
          <p:cNvPr id="3" name="Inhaltsplatzhalter 2"/>
          <p:cNvSpPr>
            <a:spLocks noGrp="1"/>
          </p:cNvSpPr>
          <p:nvPr>
            <p:ph idx="1"/>
          </p:nvPr>
        </p:nvSpPr>
        <p:spPr>
          <a:xfrm>
            <a:off x="457200" y="2219747"/>
            <a:ext cx="8229600" cy="4281339"/>
          </a:xfrm>
        </p:spPr>
        <p:txBody>
          <a:bodyPr>
            <a:normAutofit/>
          </a:bodyPr>
          <a:lstStyle/>
          <a:p>
            <a:r>
              <a:rPr lang="en-GB" sz="2400" dirty="0" smtClean="0">
                <a:solidFill>
                  <a:schemeClr val="bg1"/>
                </a:solidFill>
              </a:rPr>
              <a:t>First reported in a great-grey owl </a:t>
            </a:r>
            <a:br>
              <a:rPr lang="en-GB" sz="2400" dirty="0" smtClean="0">
                <a:solidFill>
                  <a:schemeClr val="bg1"/>
                </a:solidFill>
              </a:rPr>
            </a:br>
            <a:r>
              <a:rPr lang="en-GB" sz="2400" dirty="0" smtClean="0">
                <a:solidFill>
                  <a:schemeClr val="bg1"/>
                </a:solidFill>
              </a:rPr>
              <a:t>from a zoo  in Halle (Saxony-Anhalt) in August 2018</a:t>
            </a:r>
          </a:p>
          <a:p>
            <a:r>
              <a:rPr lang="en-GB" sz="2400" dirty="0" smtClean="0">
                <a:solidFill>
                  <a:schemeClr val="bg1"/>
                </a:solidFill>
              </a:rPr>
              <a:t>In a captive </a:t>
            </a:r>
            <a:r>
              <a:rPr lang="en-GB" sz="2400" dirty="0" err="1" smtClean="0">
                <a:solidFill>
                  <a:schemeClr val="bg1"/>
                </a:solidFill>
              </a:rPr>
              <a:t>gret</a:t>
            </a:r>
            <a:r>
              <a:rPr lang="en-GB" sz="2400" dirty="0" smtClean="0">
                <a:solidFill>
                  <a:schemeClr val="bg1"/>
                </a:solidFill>
              </a:rPr>
              <a:t>-grey owl in Bavaria at 12.09.2018</a:t>
            </a:r>
          </a:p>
          <a:p>
            <a:r>
              <a:rPr lang="en-GB" sz="2400" dirty="0" smtClean="0">
                <a:solidFill>
                  <a:schemeClr val="bg1"/>
                </a:solidFill>
              </a:rPr>
              <a:t>In a captive Goshawk in Saxony at 19.09.2018</a:t>
            </a:r>
          </a:p>
          <a:p>
            <a:r>
              <a:rPr lang="en-GB" sz="2400" dirty="0" smtClean="0">
                <a:solidFill>
                  <a:schemeClr val="bg1"/>
                </a:solidFill>
              </a:rPr>
              <a:t>In a horse in Brandenburg at 21.09.2018</a:t>
            </a:r>
          </a:p>
          <a:p>
            <a:r>
              <a:rPr lang="en-GB" sz="2400" dirty="0" smtClean="0">
                <a:solidFill>
                  <a:schemeClr val="bg1"/>
                </a:solidFill>
              </a:rPr>
              <a:t>Until the end of September the virus has been detected in a total of 10 owls, </a:t>
            </a:r>
            <a:r>
              <a:rPr lang="en-GB" sz="2400" dirty="0" err="1" smtClean="0">
                <a:solidFill>
                  <a:schemeClr val="bg1"/>
                </a:solidFill>
              </a:rPr>
              <a:t>trushes</a:t>
            </a:r>
            <a:r>
              <a:rPr lang="en-GB" sz="2400" dirty="0" smtClean="0">
                <a:solidFill>
                  <a:schemeClr val="bg1"/>
                </a:solidFill>
              </a:rPr>
              <a:t>, birds of prey, one horse and a human.</a:t>
            </a:r>
          </a:p>
        </p:txBody>
      </p:sp>
    </p:spTree>
    <p:extLst>
      <p:ext uri="{BB962C8B-B14F-4D97-AF65-F5344CB8AC3E}">
        <p14:creationId xmlns:p14="http://schemas.microsoft.com/office/powerpoint/2010/main" val="125675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43000"/>
          </a:xfrm>
        </p:spPr>
        <p:txBody>
          <a:bodyPr>
            <a:noAutofit/>
          </a:bodyPr>
          <a:lstStyle/>
          <a:p>
            <a:r>
              <a:rPr lang="en-GB" sz="2800" dirty="0">
                <a:solidFill>
                  <a:schemeClr val="bg1"/>
                </a:solidFill>
              </a:rPr>
              <a:t>European Centre for Disease Prevention and Control </a:t>
            </a:r>
            <a:br>
              <a:rPr lang="en-GB" sz="2800" dirty="0">
                <a:solidFill>
                  <a:schemeClr val="bg1"/>
                </a:solidFill>
              </a:rPr>
            </a:br>
            <a:r>
              <a:rPr lang="en-GB" sz="2800" dirty="0">
                <a:solidFill>
                  <a:schemeClr val="bg1"/>
                </a:solidFill>
              </a:rPr>
              <a:t>An agency of the European Union </a:t>
            </a:r>
            <a:br>
              <a:rPr lang="en-GB" sz="2800" dirty="0">
                <a:solidFill>
                  <a:schemeClr val="bg1"/>
                </a:solidFill>
              </a:rPr>
            </a:br>
            <a:endParaRPr lang="en-GB" sz="2800" dirty="0">
              <a:solidFill>
                <a:schemeClr val="bg1"/>
              </a:solidFill>
            </a:endParaRPr>
          </a:p>
        </p:txBody>
      </p:sp>
      <p:sp>
        <p:nvSpPr>
          <p:cNvPr id="6" name="Textfeld 5"/>
          <p:cNvSpPr txBox="1"/>
          <p:nvPr/>
        </p:nvSpPr>
        <p:spPr>
          <a:xfrm>
            <a:off x="1233695" y="5301208"/>
            <a:ext cx="6821226" cy="461665"/>
          </a:xfrm>
          <a:prstGeom prst="rect">
            <a:avLst/>
          </a:prstGeom>
          <a:noFill/>
        </p:spPr>
        <p:txBody>
          <a:bodyPr wrap="none" rtlCol="0">
            <a:spAutoFit/>
          </a:bodyPr>
          <a:lstStyle/>
          <a:p>
            <a:r>
              <a:rPr lang="en-GB" sz="1200" dirty="0"/>
              <a:t>West Nile fever in Europe in 2018 - human cases compared to the previous season; updated 28 September</a:t>
            </a:r>
          </a:p>
          <a:p>
            <a:endParaRPr lang="en-GB" sz="1200" dirty="0"/>
          </a:p>
        </p:txBody>
      </p:sp>
      <p:sp>
        <p:nvSpPr>
          <p:cNvPr id="7" name="Textfeld 6"/>
          <p:cNvSpPr txBox="1"/>
          <p:nvPr/>
        </p:nvSpPr>
        <p:spPr>
          <a:xfrm>
            <a:off x="359532" y="5661248"/>
            <a:ext cx="8424936" cy="1200329"/>
          </a:xfrm>
          <a:prstGeom prst="rect">
            <a:avLst/>
          </a:prstGeom>
          <a:noFill/>
        </p:spPr>
        <p:txBody>
          <a:bodyPr wrap="square" rtlCol="0">
            <a:spAutoFit/>
          </a:bodyPr>
          <a:lstStyle/>
          <a:p>
            <a:r>
              <a:rPr lang="en-GB" sz="1200" dirty="0"/>
              <a:t>In 2018, as of 27 September 2018, EU Member States have reported </a:t>
            </a:r>
            <a:r>
              <a:rPr lang="en-GB" sz="1200" dirty="0" smtClean="0"/>
              <a:t>1.266 </a:t>
            </a:r>
            <a:r>
              <a:rPr lang="en-GB" sz="1200" dirty="0"/>
              <a:t>human cases: Italy (495), Greece (261), Romania (237), Hungary (190), Croatia (44), France (16), Austria (15), Bulgaria (5) and Slovenia (3). EU neighbouring countries reported 404 human cases: Serbia (320), Israel (81) and Kosovo* (3). To date, 124 deaths due to West Nile virus infection have been reported by Italy (36), Romania (30), Serbia (29), Greece (26), Bulgaria (1), Hungary (1) and Kosovo* (1</a:t>
            </a:r>
            <a:r>
              <a:rPr lang="en-GB" sz="1200" dirty="0" smtClean="0"/>
              <a:t>).</a:t>
            </a:r>
            <a:r>
              <a:rPr lang="en-GB" sz="1200" dirty="0"/>
              <a:t/>
            </a:r>
            <a:br>
              <a:rPr lang="en-GB" sz="1200" dirty="0"/>
            </a:br>
            <a:r>
              <a:rPr lang="en-GB" sz="1200" dirty="0"/>
              <a:t>During the current transmission season, 201 outbreaks among </a:t>
            </a:r>
            <a:r>
              <a:rPr lang="en-GB" sz="1200" dirty="0" err="1"/>
              <a:t>equids</a:t>
            </a:r>
            <a:r>
              <a:rPr lang="en-GB" sz="1200" dirty="0"/>
              <a:t> have been reported by Italy (107), Hungary (78), Greece (10), France (2), Romania (2), Austria (1) and Germany (1</a:t>
            </a:r>
            <a:r>
              <a:rPr lang="en-GB" sz="1200" dirty="0" smtClean="0"/>
              <a:t>).</a:t>
            </a:r>
            <a:endParaRPr lang="en-GB" sz="1200" dirty="0"/>
          </a:p>
        </p:txBody>
      </p:sp>
      <p:sp>
        <p:nvSpPr>
          <p:cNvPr id="3" name="Inhaltsplatzhalter 2"/>
          <p:cNvSpPr>
            <a:spLocks noGrp="1"/>
          </p:cNvSpPr>
          <p:nvPr>
            <p:ph idx="1"/>
          </p:nvPr>
        </p:nvSpPr>
        <p:spPr/>
        <p:txBody>
          <a:bodyPr/>
          <a:lstStyle/>
          <a:p>
            <a:endParaRPr lang="en-GB"/>
          </a:p>
        </p:txBody>
      </p:sp>
    </p:spTree>
    <p:extLst>
      <p:ext uri="{BB962C8B-B14F-4D97-AF65-F5344CB8AC3E}">
        <p14:creationId xmlns:p14="http://schemas.microsoft.com/office/powerpoint/2010/main" val="17731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4248150" y="152400"/>
            <a:ext cx="48196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lnSpc>
                <a:spcPct val="120000"/>
              </a:lnSpc>
            </a:pPr>
            <a:r>
              <a:rPr lang="de-DE" sz="4400" b="1" dirty="0" err="1" smtClean="0">
                <a:solidFill>
                  <a:srgbClr val="000000"/>
                </a:solidFill>
                <a:latin typeface="Arial" pitchFamily="34" charset="0"/>
              </a:rPr>
              <a:t>Osprey</a:t>
            </a:r>
            <a:r>
              <a:rPr lang="de-DE" sz="4400" b="1" dirty="0">
                <a:solidFill>
                  <a:srgbClr val="000000"/>
                </a:solidFill>
                <a:latin typeface="Arial" pitchFamily="34" charset="0"/>
              </a:rPr>
              <a:t/>
            </a:r>
            <a:br>
              <a:rPr lang="de-DE" sz="4400" b="1" dirty="0">
                <a:solidFill>
                  <a:srgbClr val="000000"/>
                </a:solidFill>
                <a:latin typeface="Arial" pitchFamily="34" charset="0"/>
              </a:rPr>
            </a:br>
            <a:r>
              <a:rPr lang="de-DE" sz="2200" i="1" dirty="0" err="1">
                <a:solidFill>
                  <a:srgbClr val="000000"/>
                </a:solidFill>
                <a:latin typeface="Arial" pitchFamily="34" charset="0"/>
              </a:rPr>
              <a:t>Pandion</a:t>
            </a:r>
            <a:r>
              <a:rPr lang="de-DE" sz="2200" i="1" dirty="0">
                <a:solidFill>
                  <a:srgbClr val="000000"/>
                </a:solidFill>
                <a:latin typeface="Arial" pitchFamily="34" charset="0"/>
              </a:rPr>
              <a:t> </a:t>
            </a:r>
            <a:r>
              <a:rPr lang="de-DE" sz="2200" i="1" dirty="0" err="1">
                <a:solidFill>
                  <a:srgbClr val="000000"/>
                </a:solidFill>
                <a:latin typeface="Arial" pitchFamily="34" charset="0"/>
              </a:rPr>
              <a:t>haliaetus</a:t>
            </a:r>
            <a:endParaRPr lang="de-DE" sz="4400" dirty="0">
              <a:solidFill>
                <a:srgbClr val="000000"/>
              </a:solidFill>
              <a:latin typeface="Arial" pitchFamily="34" charset="0"/>
            </a:endParaRPr>
          </a:p>
        </p:txBody>
      </p:sp>
      <p:sp>
        <p:nvSpPr>
          <p:cNvPr id="48132" name="Rectangle 4"/>
          <p:cNvSpPr>
            <a:spLocks noChangeArrowheads="1"/>
          </p:cNvSpPr>
          <p:nvPr/>
        </p:nvSpPr>
        <p:spPr bwMode="auto">
          <a:xfrm>
            <a:off x="304800" y="2362200"/>
            <a:ext cx="533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214313">
              <a:lnSpc>
                <a:spcPct val="90000"/>
              </a:lnSpc>
              <a:spcBef>
                <a:spcPct val="20000"/>
              </a:spcBef>
              <a:tabLst>
                <a:tab pos="852488" algn="l"/>
              </a:tabLst>
            </a:pPr>
            <a:r>
              <a:rPr lang="en-GB" sz="2200" dirty="0" smtClean="0">
                <a:solidFill>
                  <a:srgbClr val="000000"/>
                </a:solidFill>
                <a:latin typeface="Arial" pitchFamily="34" charset="0"/>
              </a:rPr>
              <a:t>morph: white </a:t>
            </a:r>
            <a:r>
              <a:rPr lang="en-GB" sz="2200" dirty="0" err="1" smtClean="0">
                <a:solidFill>
                  <a:srgbClr val="000000"/>
                </a:solidFill>
                <a:latin typeface="Arial" pitchFamily="34" charset="0"/>
              </a:rPr>
              <a:t>underparts</a:t>
            </a:r>
            <a:r>
              <a:rPr lang="en-GB" sz="2200" dirty="0" smtClean="0">
                <a:solidFill>
                  <a:srgbClr val="000000"/>
                </a:solidFill>
                <a:latin typeface="Arial" pitchFamily="34" charset="0"/>
              </a:rPr>
              <a:t>, brownish-black back, dark eye stripe, barred tail</a:t>
            </a:r>
            <a:r>
              <a:rPr lang="en-GB" sz="2200" dirty="0">
                <a:solidFill>
                  <a:srgbClr val="000000"/>
                </a:solidFill>
                <a:latin typeface="Arial" pitchFamily="34" charset="0"/>
              </a:rPr>
              <a:t>(</a:t>
            </a:r>
            <a:r>
              <a:rPr lang="en-GB" sz="2200" dirty="0">
                <a:solidFill>
                  <a:srgbClr val="000000"/>
                </a:solidFill>
                <a:latin typeface="Arial" pitchFamily="34" charset="0"/>
                <a:cs typeface="Arial" pitchFamily="34" charset="0"/>
                <a:sym typeface="CommonBullets" pitchFamily="34" charset="2"/>
              </a:rPr>
              <a:t>♂</a:t>
            </a:r>
            <a:r>
              <a:rPr lang="en-GB" sz="2200" dirty="0">
                <a:solidFill>
                  <a:srgbClr val="000000"/>
                </a:solidFill>
                <a:latin typeface="Arial" pitchFamily="34" charset="0"/>
              </a:rPr>
              <a:t> dark spotted breast</a:t>
            </a:r>
            <a:r>
              <a:rPr lang="en-GB" sz="2200" dirty="0" smtClean="0">
                <a:solidFill>
                  <a:srgbClr val="000000"/>
                </a:solidFill>
                <a:latin typeface="Arial" pitchFamily="34" charset="0"/>
              </a:rPr>
              <a:t>)</a:t>
            </a:r>
          </a:p>
          <a:p>
            <a:pPr defTabSz="214313">
              <a:lnSpc>
                <a:spcPct val="90000"/>
              </a:lnSpc>
              <a:spcBef>
                <a:spcPct val="20000"/>
              </a:spcBef>
              <a:tabLst>
                <a:tab pos="852488" algn="l"/>
              </a:tabLst>
            </a:pPr>
            <a:r>
              <a:rPr lang="en-GB" sz="2200" dirty="0" smtClean="0">
                <a:solidFill>
                  <a:srgbClr val="000000"/>
                </a:solidFill>
                <a:latin typeface="Arial" pitchFamily="34" charset="0"/>
              </a:rPr>
              <a:t>iris: yellow (in young birds brown); weight: </a:t>
            </a:r>
            <a:r>
              <a:rPr lang="en-GB" sz="2200" dirty="0" smtClean="0">
                <a:solidFill>
                  <a:srgbClr val="000000"/>
                </a:solidFill>
                <a:latin typeface="Arial" pitchFamily="34" charset="0"/>
                <a:cs typeface="Arial" pitchFamily="34" charset="0"/>
                <a:sym typeface="CommonBullets" pitchFamily="34" charset="2"/>
              </a:rPr>
              <a:t>♀</a:t>
            </a:r>
            <a:r>
              <a:rPr lang="en-GB" sz="2200" dirty="0" smtClean="0">
                <a:solidFill>
                  <a:srgbClr val="000000"/>
                </a:solidFill>
                <a:latin typeface="Arial" pitchFamily="34" charset="0"/>
              </a:rPr>
              <a:t> 1120-1740g   wings.150-170cm</a:t>
            </a:r>
          </a:p>
          <a:p>
            <a:pPr marL="852488" lvl="1" defTabSz="214313">
              <a:lnSpc>
                <a:spcPct val="90000"/>
              </a:lnSpc>
              <a:spcBef>
                <a:spcPct val="20000"/>
              </a:spcBef>
              <a:tabLst>
                <a:tab pos="852488" algn="l"/>
              </a:tabLst>
            </a:pPr>
            <a:r>
              <a:rPr lang="en-GB" sz="2200" dirty="0" smtClean="0">
                <a:solidFill>
                  <a:srgbClr val="000000"/>
                </a:solidFill>
                <a:latin typeface="Arial" pitchFamily="34" charset="0"/>
                <a:cs typeface="Arial" pitchFamily="34" charset="0"/>
                <a:sym typeface="CommonBullets" pitchFamily="34" charset="2"/>
              </a:rPr>
              <a:t> ♂</a:t>
            </a:r>
            <a:r>
              <a:rPr lang="en-GB" sz="2200" dirty="0" smtClean="0">
                <a:solidFill>
                  <a:srgbClr val="000000"/>
                </a:solidFill>
                <a:latin typeface="Arial" pitchFamily="34" charset="0"/>
              </a:rPr>
              <a:t> 1208-2050g</a:t>
            </a:r>
          </a:p>
          <a:p>
            <a:pPr defTabSz="214313">
              <a:lnSpc>
                <a:spcPct val="90000"/>
              </a:lnSpc>
              <a:spcBef>
                <a:spcPct val="20000"/>
              </a:spcBef>
              <a:tabLst>
                <a:tab pos="852488" algn="l"/>
              </a:tabLst>
            </a:pPr>
            <a:r>
              <a:rPr lang="en-GB" sz="2200" dirty="0" smtClean="0">
                <a:solidFill>
                  <a:srgbClr val="000000"/>
                </a:solidFill>
                <a:latin typeface="Arial" pitchFamily="34" charset="0"/>
              </a:rPr>
              <a:t>habitat: water (seashore, lakes, rivers), breeds on large trees and pylons, ground breeder</a:t>
            </a:r>
          </a:p>
          <a:p>
            <a:pPr defTabSz="214313">
              <a:lnSpc>
                <a:spcPct val="90000"/>
              </a:lnSpc>
              <a:spcBef>
                <a:spcPct val="20000"/>
              </a:spcBef>
              <a:tabLst>
                <a:tab pos="852488" algn="l"/>
              </a:tabLst>
            </a:pPr>
            <a:r>
              <a:rPr lang="en-GB" sz="2200" dirty="0" smtClean="0">
                <a:solidFill>
                  <a:srgbClr val="000000"/>
                </a:solidFill>
                <a:latin typeface="Arial" pitchFamily="34" charset="0"/>
              </a:rPr>
              <a:t>breeding density: Brandenburg 0,4 BP/100km</a:t>
            </a:r>
            <a:r>
              <a:rPr lang="en-GB" sz="2200" baseline="30000" dirty="0" smtClean="0">
                <a:solidFill>
                  <a:srgbClr val="000000"/>
                </a:solidFill>
                <a:latin typeface="Arial" pitchFamily="34" charset="0"/>
              </a:rPr>
              <a:t>2</a:t>
            </a:r>
            <a:endParaRPr lang="en-GB" sz="2200" dirty="0" smtClean="0">
              <a:solidFill>
                <a:srgbClr val="000000"/>
              </a:solidFill>
              <a:latin typeface="Arial" pitchFamily="34" charset="0"/>
            </a:endParaRPr>
          </a:p>
          <a:p>
            <a:pPr defTabSz="214313">
              <a:lnSpc>
                <a:spcPct val="90000"/>
              </a:lnSpc>
              <a:spcBef>
                <a:spcPct val="20000"/>
              </a:spcBef>
              <a:tabLst>
                <a:tab pos="852488" algn="l"/>
              </a:tabLst>
            </a:pPr>
            <a:r>
              <a:rPr lang="en-GB" sz="2200" dirty="0" smtClean="0">
                <a:solidFill>
                  <a:srgbClr val="000000"/>
                </a:solidFill>
                <a:latin typeface="Arial" pitchFamily="34" charset="0"/>
              </a:rPr>
              <a:t>population: ~400-500 BP/BRD</a:t>
            </a:r>
          </a:p>
          <a:p>
            <a:pPr defTabSz="214313">
              <a:lnSpc>
                <a:spcPct val="90000"/>
              </a:lnSpc>
              <a:spcBef>
                <a:spcPct val="20000"/>
              </a:spcBef>
              <a:tabLst>
                <a:tab pos="852488" algn="l"/>
              </a:tabLst>
            </a:pPr>
            <a:r>
              <a:rPr lang="en-GB" sz="2200" dirty="0" smtClean="0">
                <a:solidFill>
                  <a:srgbClr val="000000"/>
                </a:solidFill>
                <a:latin typeface="Arial" pitchFamily="34" charset="0"/>
              </a:rPr>
              <a:t>range: world wide (4ss)</a:t>
            </a:r>
            <a:endParaRPr lang="en-GB" sz="2200" dirty="0">
              <a:solidFill>
                <a:srgbClr val="000000"/>
              </a:solidFill>
              <a:latin typeface="Arial" pitchFamily="34" charset="0"/>
            </a:endParaRPr>
          </a:p>
        </p:txBody>
      </p:sp>
    </p:spTree>
    <p:extLst>
      <p:ext uri="{BB962C8B-B14F-4D97-AF65-F5344CB8AC3E}">
        <p14:creationId xmlns:p14="http://schemas.microsoft.com/office/powerpoint/2010/main" val="1857203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0825" y="476250"/>
            <a:ext cx="3741738" cy="1143000"/>
          </a:xfrm>
        </p:spPr>
        <p:txBody>
          <a:bodyPr>
            <a:normAutofit fontScale="90000"/>
          </a:bodyPr>
          <a:lstStyle/>
          <a:p>
            <a:r>
              <a:rPr lang="en-GB" sz="4000" smtClean="0">
                <a:solidFill>
                  <a:srgbClr val="FFFF00"/>
                </a:solidFill>
                <a:latin typeface="Arial" pitchFamily="34" charset="0"/>
              </a:rPr>
              <a:t>West Nile </a:t>
            </a:r>
            <a:br>
              <a:rPr lang="en-GB" sz="4000" smtClean="0">
                <a:solidFill>
                  <a:srgbClr val="FFFF00"/>
                </a:solidFill>
                <a:latin typeface="Arial" pitchFamily="34" charset="0"/>
              </a:rPr>
            </a:br>
            <a:r>
              <a:rPr lang="en-GB" sz="4000" smtClean="0">
                <a:solidFill>
                  <a:srgbClr val="FFFF00"/>
                </a:solidFill>
                <a:latin typeface="Arial" pitchFamily="34" charset="0"/>
              </a:rPr>
              <a:t>Virus in the USA</a:t>
            </a:r>
          </a:p>
        </p:txBody>
      </p:sp>
      <p:sp>
        <p:nvSpPr>
          <p:cNvPr id="74755" name="Rectangle 3"/>
          <p:cNvSpPr>
            <a:spLocks noGrp="1" noChangeArrowheads="1"/>
          </p:cNvSpPr>
          <p:nvPr>
            <p:ph type="body" sz="half" idx="1"/>
          </p:nvPr>
        </p:nvSpPr>
        <p:spPr>
          <a:xfrm>
            <a:off x="0" y="4797425"/>
            <a:ext cx="3810000" cy="1739900"/>
          </a:xfrm>
        </p:spPr>
        <p:txBody>
          <a:bodyPr/>
          <a:lstStyle/>
          <a:p>
            <a:pPr marL="0" indent="0" algn="ctr">
              <a:buFontTx/>
              <a:buNone/>
            </a:pPr>
            <a:r>
              <a:rPr lang="en-GB" sz="1800" dirty="0" smtClean="0">
                <a:latin typeface="Arial" pitchFamily="34" charset="0"/>
              </a:rPr>
              <a:t>Proven cases of encephalitis </a:t>
            </a:r>
          </a:p>
          <a:p>
            <a:pPr marL="0" indent="0" algn="ctr">
              <a:buFontTx/>
              <a:buNone/>
            </a:pPr>
            <a:r>
              <a:rPr lang="en-GB" sz="1800" dirty="0" smtClean="0">
                <a:latin typeface="Arial" pitchFamily="34" charset="0"/>
              </a:rPr>
              <a:t>and/or meningitis </a:t>
            </a:r>
          </a:p>
          <a:p>
            <a:pPr marL="0" indent="0" algn="ctr">
              <a:buFontTx/>
              <a:buNone/>
            </a:pPr>
            <a:r>
              <a:rPr lang="en-GB" sz="1800" dirty="0" smtClean="0">
                <a:latin typeface="Arial" pitchFamily="34" charset="0"/>
              </a:rPr>
              <a:t>in humans in the USA</a:t>
            </a:r>
          </a:p>
        </p:txBody>
      </p:sp>
      <p:graphicFrame>
        <p:nvGraphicFramePr>
          <p:cNvPr id="173151" name="Group 95"/>
          <p:cNvGraphicFramePr>
            <a:graphicFrameLocks noGrp="1"/>
          </p:cNvGraphicFramePr>
          <p:nvPr>
            <p:ph sz="half" idx="2"/>
            <p:extLst>
              <p:ext uri="{D42A27DB-BD31-4B8C-83A1-F6EECF244321}">
                <p14:modId xmlns:p14="http://schemas.microsoft.com/office/powerpoint/2010/main" val="3196602704"/>
              </p:ext>
            </p:extLst>
          </p:nvPr>
        </p:nvGraphicFramePr>
        <p:xfrm>
          <a:off x="0" y="2349500"/>
          <a:ext cx="3851275" cy="1760539"/>
        </p:xfrm>
        <a:graphic>
          <a:graphicData uri="http://schemas.openxmlformats.org/drawingml/2006/table">
            <a:tbl>
              <a:tblPr/>
              <a:tblGrid>
                <a:gridCol w="560388">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48419">
                  <a:extLst>
                    <a:ext uri="{9D8B030D-6E8A-4147-A177-3AD203B41FA5}">
                      <a16:colId xmlns:a16="http://schemas.microsoft.com/office/drawing/2014/main" val="20004"/>
                    </a:ext>
                  </a:extLst>
                </a:gridCol>
                <a:gridCol w="791443">
                  <a:extLst>
                    <a:ext uri="{9D8B030D-6E8A-4147-A177-3AD203B41FA5}">
                      <a16:colId xmlns:a16="http://schemas.microsoft.com/office/drawing/2014/main" val="20005"/>
                    </a:ext>
                  </a:extLst>
                </a:gridCol>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dirty="0" smtClean="0">
                          <a:ln>
                            <a:noFill/>
                          </a:ln>
                          <a:solidFill>
                            <a:schemeClr val="tx1"/>
                          </a:solidFill>
                          <a:effectLst/>
                          <a:latin typeface="Arial"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human death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horses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horses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800" b="0" i="0" u="none" strike="noStrike" cap="none" normalizeH="0" baseline="0" noProof="0" smtClean="0">
                          <a:ln>
                            <a:noFill/>
                          </a:ln>
                          <a:solidFill>
                            <a:schemeClr val="tx1"/>
                          </a:solidFill>
                          <a:effectLst/>
                          <a:latin typeface="Arial" pitchFamily="34" charset="0"/>
                        </a:rPr>
                        <a:t>birds died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dirty="0" smtClean="0">
                          <a:ln>
                            <a:noFill/>
                          </a:ln>
                          <a:solidFill>
                            <a:schemeClr val="tx1"/>
                          </a:solidFill>
                          <a:effectLst/>
                          <a:latin typeface="Arial" pitchFamily="34" charset="0"/>
                        </a:rPr>
                        <a:t>738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7.338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9.862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5.181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1.554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11.597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16.702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22.602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smtClean="0">
                          <a:ln>
                            <a:noFill/>
                          </a:ln>
                          <a:solidFill>
                            <a:schemeClr val="tx1"/>
                          </a:solidFill>
                          <a:effectLst/>
                          <a:latin typeface="Arial" pitchFamily="34" charset="0"/>
                        </a:rPr>
                        <a:t>6.781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200" b="0" i="0" u="none" strike="noStrike" cap="none" normalizeH="0" baseline="0" noProof="0" dirty="0" smtClean="0">
                          <a:ln>
                            <a:noFill/>
                          </a:ln>
                          <a:solidFill>
                            <a:schemeClr val="tx1"/>
                          </a:solidFill>
                          <a:effectLst/>
                          <a:latin typeface="Arial" pitchFamily="34" charset="0"/>
                        </a:rPr>
                        <a:t>47.016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565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539552" y="764705"/>
            <a:ext cx="8229600" cy="2304256"/>
          </a:xfrm>
        </p:spPr>
        <p:txBody>
          <a:bodyPr/>
          <a:lstStyle/>
          <a:p>
            <a:pPr marL="0" indent="0">
              <a:buNone/>
            </a:pPr>
            <a:r>
              <a:rPr lang="en-GB" dirty="0">
                <a:solidFill>
                  <a:schemeClr val="bg1"/>
                </a:solidFill>
              </a:rPr>
              <a:t>138 bird species have been reported </a:t>
            </a:r>
            <a:r>
              <a:rPr lang="en-GB" dirty="0" smtClean="0">
                <a:solidFill>
                  <a:schemeClr val="bg1"/>
                </a:solidFill>
              </a:rPr>
              <a:t>to </a:t>
            </a:r>
            <a:r>
              <a:rPr lang="en-GB" dirty="0">
                <a:solidFill>
                  <a:schemeClr val="bg1"/>
                </a:solidFill>
              </a:rPr>
              <a:t>CDC's West Nile Virus </a:t>
            </a:r>
            <a:r>
              <a:rPr lang="en-GB" dirty="0" smtClean="0">
                <a:solidFill>
                  <a:schemeClr val="bg1"/>
                </a:solidFill>
              </a:rPr>
              <a:t>Avian </a:t>
            </a:r>
            <a:r>
              <a:rPr lang="en-GB" dirty="0">
                <a:solidFill>
                  <a:schemeClr val="bg1"/>
                </a:solidFill>
              </a:rPr>
              <a:t>Mortality Database </a:t>
            </a:r>
            <a:r>
              <a:rPr lang="en-GB" dirty="0" smtClean="0">
                <a:solidFill>
                  <a:schemeClr val="bg1"/>
                </a:solidFill>
              </a:rPr>
              <a:t>from </a:t>
            </a:r>
            <a:r>
              <a:rPr lang="en-GB" dirty="0">
                <a:solidFill>
                  <a:schemeClr val="bg1"/>
                </a:solidFill>
              </a:rPr>
              <a:t>1999 to November 2003</a:t>
            </a:r>
          </a:p>
          <a:p>
            <a:endParaRPr lang="en-GB" dirty="0">
              <a:solidFill>
                <a:schemeClr val="bg1"/>
              </a:solidFill>
            </a:endParaRPr>
          </a:p>
        </p:txBody>
      </p:sp>
      <p:sp>
        <p:nvSpPr>
          <p:cNvPr id="5" name="Rechteck 4"/>
          <p:cNvSpPr/>
          <p:nvPr/>
        </p:nvSpPr>
        <p:spPr>
          <a:xfrm>
            <a:off x="2075276" y="5661248"/>
            <a:ext cx="4572000" cy="430887"/>
          </a:xfrm>
          <a:prstGeom prst="rect">
            <a:avLst/>
          </a:prstGeom>
        </p:spPr>
        <p:txBody>
          <a:bodyPr>
            <a:spAutoFit/>
          </a:bodyPr>
          <a:lstStyle/>
          <a:p>
            <a:r>
              <a:rPr lang="en-GB" sz="1100" dirty="0"/>
              <a:t>Robert B. </a:t>
            </a:r>
            <a:r>
              <a:rPr lang="en-GB" sz="1100" dirty="0" err="1"/>
              <a:t>Tesh</a:t>
            </a:r>
            <a:r>
              <a:rPr lang="en-GB" sz="1100" dirty="0"/>
              <a:t>: Cross Immunity: West Nile vs. St. Louis Encephalitis in Areas of Overlap</a:t>
            </a:r>
          </a:p>
        </p:txBody>
      </p:sp>
    </p:spTree>
    <p:extLst>
      <p:ext uri="{BB962C8B-B14F-4D97-AF65-F5344CB8AC3E}">
        <p14:creationId xmlns:p14="http://schemas.microsoft.com/office/powerpoint/2010/main" val="2507390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96136" y="5805264"/>
            <a:ext cx="2818656" cy="752947"/>
          </a:xfrm>
        </p:spPr>
        <p:txBody>
          <a:bodyPr>
            <a:normAutofit fontScale="85000" lnSpcReduction="20000"/>
          </a:bodyPr>
          <a:lstStyle/>
          <a:p>
            <a:pPr marL="0" indent="0">
              <a:buNone/>
            </a:pPr>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en-GB" dirty="0"/>
          </a:p>
        </p:txBody>
      </p:sp>
    </p:spTree>
    <p:extLst>
      <p:ext uri="{BB962C8B-B14F-4D97-AF65-F5344CB8AC3E}">
        <p14:creationId xmlns:p14="http://schemas.microsoft.com/office/powerpoint/2010/main" val="231755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Post </a:t>
            </a:r>
            <a:r>
              <a:rPr lang="de-DE" dirty="0" err="1" smtClean="0">
                <a:solidFill>
                  <a:schemeClr val="bg1"/>
                </a:solidFill>
              </a:rPr>
              <a:t>mortem</a:t>
            </a:r>
            <a:r>
              <a:rPr lang="de-DE" dirty="0" smtClean="0">
                <a:solidFill>
                  <a:schemeClr val="bg1"/>
                </a:solidFill>
              </a:rPr>
              <a:t> </a:t>
            </a:r>
            <a:r>
              <a:rPr lang="de-DE" dirty="0" err="1" smtClean="0">
                <a:solidFill>
                  <a:schemeClr val="bg1"/>
                </a:solidFill>
              </a:rPr>
              <a:t>examination</a:t>
            </a:r>
            <a:endParaRPr lang="en-GB" dirty="0">
              <a:solidFill>
                <a:schemeClr val="bg1"/>
              </a:solidFill>
            </a:endParaRPr>
          </a:p>
        </p:txBody>
      </p:sp>
    </p:spTree>
    <p:extLst>
      <p:ext uri="{BB962C8B-B14F-4D97-AF65-F5344CB8AC3E}">
        <p14:creationId xmlns:p14="http://schemas.microsoft.com/office/powerpoint/2010/main" val="266207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71734" y="3011590"/>
            <a:ext cx="1234480" cy="778098"/>
          </a:xfrm>
        </p:spPr>
        <p:txBody>
          <a:bodyPr>
            <a:normAutofit/>
          </a:bodyPr>
          <a:lstStyle/>
          <a:p>
            <a:r>
              <a:rPr lang="en-GB" sz="2000" smtClean="0"/>
              <a:t>anual </a:t>
            </a:r>
            <a:br>
              <a:rPr lang="en-GB" sz="2000" smtClean="0"/>
            </a:br>
            <a:r>
              <a:rPr lang="en-GB" sz="2000" smtClean="0"/>
              <a:t>cycle</a:t>
            </a:r>
            <a:endParaRPr lang="en-GB" sz="2000"/>
          </a:p>
        </p:txBody>
      </p:sp>
      <p:sp>
        <p:nvSpPr>
          <p:cNvPr id="4" name="Bogen 3"/>
          <p:cNvSpPr/>
          <p:nvPr/>
        </p:nvSpPr>
        <p:spPr>
          <a:xfrm rot="14239140">
            <a:off x="2411760" y="1340768"/>
            <a:ext cx="4392488" cy="4320480"/>
          </a:xfrm>
          <a:prstGeom prst="arc">
            <a:avLst>
              <a:gd name="adj1" fmla="val 15808753"/>
              <a:gd name="adj2" fmla="val 7137478"/>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prstDash val="lgDash"/>
              </a:ln>
            </a:endParaRPr>
          </a:p>
        </p:txBody>
      </p:sp>
      <p:cxnSp>
        <p:nvCxnSpPr>
          <p:cNvPr id="6" name="Gerade Verbindung 5"/>
          <p:cNvCxnSpPr/>
          <p:nvPr/>
        </p:nvCxnSpPr>
        <p:spPr>
          <a:xfrm>
            <a:off x="4572000" y="2314972"/>
            <a:ext cx="0" cy="39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3419475" y="2314972"/>
            <a:ext cx="2304654" cy="22280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Gerade Verbindung 8"/>
          <p:cNvCxnSpPr/>
          <p:nvPr/>
        </p:nvCxnSpPr>
        <p:spPr>
          <a:xfrm flipH="1">
            <a:off x="3419475" y="3388442"/>
            <a:ext cx="3604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4007603" y="2492896"/>
            <a:ext cx="144016" cy="249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004048" y="4120334"/>
            <a:ext cx="169168" cy="249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606663" y="2850054"/>
            <a:ext cx="284237" cy="1873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H="1">
            <a:off x="5004048" y="2465090"/>
            <a:ext cx="169168" cy="2777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H="1">
            <a:off x="5419329" y="3374337"/>
            <a:ext cx="304800" cy="6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H="1">
            <a:off x="3923929" y="4077072"/>
            <a:ext cx="227690" cy="249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3547285" y="3782065"/>
            <a:ext cx="280442" cy="1249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H="1" flipV="1">
            <a:off x="5355705" y="3811538"/>
            <a:ext cx="247837" cy="1020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4560651" y="4168130"/>
            <a:ext cx="1" cy="3748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H="1">
            <a:off x="5326737" y="2832708"/>
            <a:ext cx="216024" cy="1883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4669566" y="2375508"/>
            <a:ext cx="258404" cy="369332"/>
          </a:xfrm>
          <a:prstGeom prst="rect">
            <a:avLst/>
          </a:prstGeom>
          <a:noFill/>
        </p:spPr>
        <p:txBody>
          <a:bodyPr wrap="none" rtlCol="0">
            <a:spAutoFit/>
          </a:bodyPr>
          <a:lstStyle/>
          <a:p>
            <a:r>
              <a:rPr lang="de-DE" dirty="0" smtClean="0"/>
              <a:t>J</a:t>
            </a:r>
            <a:endParaRPr lang="en-GB" dirty="0"/>
          </a:p>
        </p:txBody>
      </p:sp>
      <p:sp>
        <p:nvSpPr>
          <p:cNvPr id="56" name="Textfeld 55"/>
          <p:cNvSpPr txBox="1"/>
          <p:nvPr/>
        </p:nvSpPr>
        <p:spPr>
          <a:xfrm>
            <a:off x="5115728" y="2609756"/>
            <a:ext cx="290464" cy="369332"/>
          </a:xfrm>
          <a:prstGeom prst="rect">
            <a:avLst/>
          </a:prstGeom>
          <a:noFill/>
        </p:spPr>
        <p:txBody>
          <a:bodyPr wrap="none" rtlCol="0">
            <a:spAutoFit/>
          </a:bodyPr>
          <a:lstStyle/>
          <a:p>
            <a:r>
              <a:rPr lang="de-DE" dirty="0" smtClean="0"/>
              <a:t>F</a:t>
            </a:r>
            <a:endParaRPr lang="en-GB" dirty="0"/>
          </a:p>
        </p:txBody>
      </p:sp>
      <p:sp>
        <p:nvSpPr>
          <p:cNvPr id="57" name="Textfeld 56"/>
          <p:cNvSpPr txBox="1"/>
          <p:nvPr/>
        </p:nvSpPr>
        <p:spPr>
          <a:xfrm>
            <a:off x="5336811" y="2975145"/>
            <a:ext cx="433781" cy="369332"/>
          </a:xfrm>
          <a:prstGeom prst="rect">
            <a:avLst/>
          </a:prstGeom>
          <a:noFill/>
        </p:spPr>
        <p:txBody>
          <a:bodyPr wrap="square" rtlCol="0">
            <a:spAutoFit/>
          </a:bodyPr>
          <a:lstStyle/>
          <a:p>
            <a:r>
              <a:rPr lang="de-DE" dirty="0" smtClean="0"/>
              <a:t>M</a:t>
            </a:r>
            <a:endParaRPr lang="en-GB" dirty="0"/>
          </a:p>
        </p:txBody>
      </p:sp>
      <p:sp>
        <p:nvSpPr>
          <p:cNvPr id="58" name="Textfeld 57"/>
          <p:cNvSpPr txBox="1"/>
          <p:nvPr/>
        </p:nvSpPr>
        <p:spPr>
          <a:xfrm>
            <a:off x="5374132" y="3428659"/>
            <a:ext cx="317716" cy="369332"/>
          </a:xfrm>
          <a:prstGeom prst="rect">
            <a:avLst/>
          </a:prstGeom>
          <a:noFill/>
        </p:spPr>
        <p:txBody>
          <a:bodyPr wrap="none" rtlCol="0">
            <a:spAutoFit/>
          </a:bodyPr>
          <a:lstStyle/>
          <a:p>
            <a:r>
              <a:rPr lang="de-DE" dirty="0" smtClean="0"/>
              <a:t>A</a:t>
            </a:r>
            <a:endParaRPr lang="en-GB" dirty="0"/>
          </a:p>
        </p:txBody>
      </p:sp>
      <p:sp>
        <p:nvSpPr>
          <p:cNvPr id="59" name="Textfeld 58"/>
          <p:cNvSpPr txBox="1"/>
          <p:nvPr/>
        </p:nvSpPr>
        <p:spPr>
          <a:xfrm>
            <a:off x="5160925" y="3844548"/>
            <a:ext cx="381836" cy="369332"/>
          </a:xfrm>
          <a:prstGeom prst="rect">
            <a:avLst/>
          </a:prstGeom>
          <a:noFill/>
        </p:spPr>
        <p:txBody>
          <a:bodyPr wrap="none" rtlCol="0">
            <a:spAutoFit/>
          </a:bodyPr>
          <a:lstStyle/>
          <a:p>
            <a:r>
              <a:rPr lang="de-DE" dirty="0" smtClean="0"/>
              <a:t>M</a:t>
            </a:r>
            <a:endParaRPr lang="en-GB" dirty="0"/>
          </a:p>
        </p:txBody>
      </p:sp>
      <p:sp>
        <p:nvSpPr>
          <p:cNvPr id="60" name="Textfeld 59"/>
          <p:cNvSpPr txBox="1"/>
          <p:nvPr/>
        </p:nvSpPr>
        <p:spPr>
          <a:xfrm>
            <a:off x="4715962" y="4077072"/>
            <a:ext cx="258404" cy="369332"/>
          </a:xfrm>
          <a:prstGeom prst="rect">
            <a:avLst/>
          </a:prstGeom>
          <a:noFill/>
        </p:spPr>
        <p:txBody>
          <a:bodyPr wrap="none" rtlCol="0">
            <a:spAutoFit/>
          </a:bodyPr>
          <a:lstStyle/>
          <a:p>
            <a:r>
              <a:rPr lang="de-DE" dirty="0" smtClean="0"/>
              <a:t>J</a:t>
            </a:r>
            <a:endParaRPr lang="en-GB" dirty="0"/>
          </a:p>
        </p:txBody>
      </p:sp>
      <p:sp>
        <p:nvSpPr>
          <p:cNvPr id="61" name="Textfeld 60"/>
          <p:cNvSpPr txBox="1"/>
          <p:nvPr/>
        </p:nvSpPr>
        <p:spPr>
          <a:xfrm>
            <a:off x="4211960" y="4077072"/>
            <a:ext cx="258404" cy="369332"/>
          </a:xfrm>
          <a:prstGeom prst="rect">
            <a:avLst/>
          </a:prstGeom>
          <a:noFill/>
        </p:spPr>
        <p:txBody>
          <a:bodyPr wrap="none" rtlCol="0">
            <a:spAutoFit/>
          </a:bodyPr>
          <a:lstStyle/>
          <a:p>
            <a:r>
              <a:rPr lang="de-DE" dirty="0" smtClean="0"/>
              <a:t>J</a:t>
            </a:r>
            <a:endParaRPr lang="en-GB" dirty="0"/>
          </a:p>
        </p:txBody>
      </p:sp>
      <p:sp>
        <p:nvSpPr>
          <p:cNvPr id="62" name="Textfeld 61"/>
          <p:cNvSpPr txBox="1"/>
          <p:nvPr/>
        </p:nvSpPr>
        <p:spPr>
          <a:xfrm>
            <a:off x="3714555" y="3836970"/>
            <a:ext cx="317716" cy="369332"/>
          </a:xfrm>
          <a:prstGeom prst="rect">
            <a:avLst/>
          </a:prstGeom>
          <a:noFill/>
        </p:spPr>
        <p:txBody>
          <a:bodyPr wrap="none" rtlCol="0">
            <a:spAutoFit/>
          </a:bodyPr>
          <a:lstStyle/>
          <a:p>
            <a:r>
              <a:rPr lang="de-DE" dirty="0" smtClean="0"/>
              <a:t>A</a:t>
            </a:r>
            <a:endParaRPr lang="en-GB" dirty="0"/>
          </a:p>
        </p:txBody>
      </p:sp>
      <p:sp>
        <p:nvSpPr>
          <p:cNvPr id="63" name="Textfeld 62"/>
          <p:cNvSpPr txBox="1"/>
          <p:nvPr/>
        </p:nvSpPr>
        <p:spPr>
          <a:xfrm>
            <a:off x="3569323" y="3421807"/>
            <a:ext cx="290464" cy="369332"/>
          </a:xfrm>
          <a:prstGeom prst="rect">
            <a:avLst/>
          </a:prstGeom>
          <a:noFill/>
        </p:spPr>
        <p:txBody>
          <a:bodyPr wrap="none" rtlCol="0">
            <a:spAutoFit/>
          </a:bodyPr>
          <a:lstStyle/>
          <a:p>
            <a:r>
              <a:rPr lang="de-DE" dirty="0" smtClean="0"/>
              <a:t>S</a:t>
            </a:r>
            <a:endParaRPr lang="en-GB" dirty="0"/>
          </a:p>
        </p:txBody>
      </p:sp>
      <p:sp>
        <p:nvSpPr>
          <p:cNvPr id="64" name="Textfeld 63"/>
          <p:cNvSpPr txBox="1"/>
          <p:nvPr/>
        </p:nvSpPr>
        <p:spPr>
          <a:xfrm>
            <a:off x="3552824" y="3019110"/>
            <a:ext cx="336952" cy="369332"/>
          </a:xfrm>
          <a:prstGeom prst="rect">
            <a:avLst/>
          </a:prstGeom>
          <a:noFill/>
        </p:spPr>
        <p:txBody>
          <a:bodyPr wrap="none" rtlCol="0">
            <a:spAutoFit/>
          </a:bodyPr>
          <a:lstStyle/>
          <a:p>
            <a:r>
              <a:rPr lang="de-DE" dirty="0" smtClean="0"/>
              <a:t>O</a:t>
            </a:r>
            <a:endParaRPr lang="en-GB" dirty="0"/>
          </a:p>
        </p:txBody>
      </p:sp>
      <p:sp>
        <p:nvSpPr>
          <p:cNvPr id="65" name="Textfeld 64"/>
          <p:cNvSpPr txBox="1"/>
          <p:nvPr/>
        </p:nvSpPr>
        <p:spPr>
          <a:xfrm>
            <a:off x="3792607" y="2648042"/>
            <a:ext cx="333746" cy="369332"/>
          </a:xfrm>
          <a:prstGeom prst="rect">
            <a:avLst/>
          </a:prstGeom>
          <a:noFill/>
        </p:spPr>
        <p:txBody>
          <a:bodyPr wrap="none" rtlCol="0">
            <a:spAutoFit/>
          </a:bodyPr>
          <a:lstStyle/>
          <a:p>
            <a:r>
              <a:rPr lang="de-DE" dirty="0" smtClean="0"/>
              <a:t>N</a:t>
            </a:r>
            <a:endParaRPr lang="en-GB" dirty="0"/>
          </a:p>
        </p:txBody>
      </p:sp>
      <p:sp>
        <p:nvSpPr>
          <p:cNvPr id="66" name="Textfeld 65"/>
          <p:cNvSpPr txBox="1"/>
          <p:nvPr/>
        </p:nvSpPr>
        <p:spPr>
          <a:xfrm>
            <a:off x="4211960" y="2419293"/>
            <a:ext cx="327334" cy="369332"/>
          </a:xfrm>
          <a:prstGeom prst="rect">
            <a:avLst/>
          </a:prstGeom>
          <a:noFill/>
        </p:spPr>
        <p:txBody>
          <a:bodyPr wrap="none" rtlCol="0">
            <a:spAutoFit/>
          </a:bodyPr>
          <a:lstStyle/>
          <a:p>
            <a:r>
              <a:rPr lang="de-DE" dirty="0" smtClean="0"/>
              <a:t>D</a:t>
            </a:r>
            <a:endParaRPr lang="en-GB" dirty="0"/>
          </a:p>
        </p:txBody>
      </p:sp>
      <p:sp>
        <p:nvSpPr>
          <p:cNvPr id="72" name="Bogen 71"/>
          <p:cNvSpPr/>
          <p:nvPr/>
        </p:nvSpPr>
        <p:spPr>
          <a:xfrm rot="18867096">
            <a:off x="3296479" y="2078564"/>
            <a:ext cx="2562862" cy="2622459"/>
          </a:xfrm>
          <a:prstGeom prst="arc">
            <a:avLst>
              <a:gd name="adj1" fmla="val 3199055"/>
              <a:gd name="adj2" fmla="val 7185311"/>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prstDash val="lgDash"/>
              </a:ln>
            </a:endParaRPr>
          </a:p>
        </p:txBody>
      </p:sp>
      <p:sp>
        <p:nvSpPr>
          <p:cNvPr id="73" name="Bogen 72"/>
          <p:cNvSpPr/>
          <p:nvPr/>
        </p:nvSpPr>
        <p:spPr>
          <a:xfrm rot="20492573">
            <a:off x="4019887" y="3355016"/>
            <a:ext cx="1638542" cy="1536336"/>
          </a:xfrm>
          <a:custGeom>
            <a:avLst/>
            <a:gdLst>
              <a:gd name="connsiteX0" fmla="*/ 2148218 w 2669887"/>
              <a:gd name="connsiteY0" fmla="*/ 2440895 h 2722693"/>
              <a:gd name="connsiteX1" fmla="*/ 538974 w 2669887"/>
              <a:gd name="connsiteY1" fmla="*/ 2454227 h 2722693"/>
              <a:gd name="connsiteX2" fmla="*/ 1334944 w 2669887"/>
              <a:gd name="connsiteY2" fmla="*/ 1361347 h 2722693"/>
              <a:gd name="connsiteX3" fmla="*/ 2148218 w 2669887"/>
              <a:gd name="connsiteY3" fmla="*/ 2440895 h 2722693"/>
              <a:gd name="connsiteX0" fmla="*/ 2148218 w 2669887"/>
              <a:gd name="connsiteY0" fmla="*/ 2440895 h 2722693"/>
              <a:gd name="connsiteX1" fmla="*/ 538974 w 2669887"/>
              <a:gd name="connsiteY1" fmla="*/ 2454227 h 2722693"/>
              <a:gd name="connsiteX0" fmla="*/ 1609244 w 1653899"/>
              <a:gd name="connsiteY0" fmla="*/ 1079548 h 1376819"/>
              <a:gd name="connsiteX1" fmla="*/ 0 w 1653899"/>
              <a:gd name="connsiteY1" fmla="*/ 1092880 h 1376819"/>
              <a:gd name="connsiteX2" fmla="*/ 795970 w 1653899"/>
              <a:gd name="connsiteY2" fmla="*/ 0 h 1376819"/>
              <a:gd name="connsiteX3" fmla="*/ 1609244 w 1653899"/>
              <a:gd name="connsiteY3" fmla="*/ 1079548 h 1376819"/>
              <a:gd name="connsiteX0" fmla="*/ 1653899 w 1653899"/>
              <a:gd name="connsiteY0" fmla="*/ 1110127 h 1376819"/>
              <a:gd name="connsiteX1" fmla="*/ 0 w 1653899"/>
              <a:gd name="connsiteY1" fmla="*/ 1092880 h 1376819"/>
              <a:gd name="connsiteX0" fmla="*/ 1609244 w 1653899"/>
              <a:gd name="connsiteY0" fmla="*/ 1079548 h 1368705"/>
              <a:gd name="connsiteX1" fmla="*/ 0 w 1653899"/>
              <a:gd name="connsiteY1" fmla="*/ 1092880 h 1368705"/>
              <a:gd name="connsiteX2" fmla="*/ 795970 w 1653899"/>
              <a:gd name="connsiteY2" fmla="*/ 0 h 1368705"/>
              <a:gd name="connsiteX3" fmla="*/ 1609244 w 1653899"/>
              <a:gd name="connsiteY3" fmla="*/ 1079548 h 1368705"/>
              <a:gd name="connsiteX0" fmla="*/ 1653899 w 1653899"/>
              <a:gd name="connsiteY0" fmla="*/ 1110127 h 1368705"/>
              <a:gd name="connsiteX1" fmla="*/ 0 w 1653899"/>
              <a:gd name="connsiteY1" fmla="*/ 1092880 h 1368705"/>
              <a:gd name="connsiteX0" fmla="*/ 1631534 w 1676189"/>
              <a:gd name="connsiteY0" fmla="*/ 1079548 h 1376995"/>
              <a:gd name="connsiteX1" fmla="*/ 22290 w 1676189"/>
              <a:gd name="connsiteY1" fmla="*/ 1092880 h 1376995"/>
              <a:gd name="connsiteX2" fmla="*/ 818260 w 1676189"/>
              <a:gd name="connsiteY2" fmla="*/ 0 h 1376995"/>
              <a:gd name="connsiteX3" fmla="*/ 1631534 w 1676189"/>
              <a:gd name="connsiteY3" fmla="*/ 1079548 h 1376995"/>
              <a:gd name="connsiteX0" fmla="*/ 1676189 w 1676189"/>
              <a:gd name="connsiteY0" fmla="*/ 1110127 h 1376995"/>
              <a:gd name="connsiteX1" fmla="*/ 0 w 1676189"/>
              <a:gd name="connsiteY1" fmla="*/ 1109538 h 1376995"/>
              <a:gd name="connsiteX0" fmla="*/ 1631534 w 1676189"/>
              <a:gd name="connsiteY0" fmla="*/ 1079548 h 1361345"/>
              <a:gd name="connsiteX1" fmla="*/ 22290 w 1676189"/>
              <a:gd name="connsiteY1" fmla="*/ 1092880 h 1361345"/>
              <a:gd name="connsiteX2" fmla="*/ 818260 w 1676189"/>
              <a:gd name="connsiteY2" fmla="*/ 0 h 1361345"/>
              <a:gd name="connsiteX3" fmla="*/ 1631534 w 1676189"/>
              <a:gd name="connsiteY3" fmla="*/ 1079548 h 1361345"/>
              <a:gd name="connsiteX0" fmla="*/ 1676189 w 1676189"/>
              <a:gd name="connsiteY0" fmla="*/ 1110127 h 1361345"/>
              <a:gd name="connsiteX1" fmla="*/ 0 w 1676189"/>
              <a:gd name="connsiteY1" fmla="*/ 1109538 h 1361345"/>
              <a:gd name="connsiteX0" fmla="*/ 1631534 w 1676189"/>
              <a:gd name="connsiteY0" fmla="*/ 1253369 h 1535166"/>
              <a:gd name="connsiteX1" fmla="*/ 22290 w 1676189"/>
              <a:gd name="connsiteY1" fmla="*/ 1266701 h 1535166"/>
              <a:gd name="connsiteX2" fmla="*/ 796047 w 1676189"/>
              <a:gd name="connsiteY2" fmla="*/ 0 h 1535166"/>
              <a:gd name="connsiteX3" fmla="*/ 1631534 w 1676189"/>
              <a:gd name="connsiteY3" fmla="*/ 1253369 h 1535166"/>
              <a:gd name="connsiteX0" fmla="*/ 1676189 w 1676189"/>
              <a:gd name="connsiteY0" fmla="*/ 1283948 h 1535166"/>
              <a:gd name="connsiteX1" fmla="*/ 0 w 1676189"/>
              <a:gd name="connsiteY1" fmla="*/ 1283359 h 1535166"/>
              <a:gd name="connsiteX0" fmla="*/ 1703329 w 1703330"/>
              <a:gd name="connsiteY0" fmla="*/ 1260540 h 1538709"/>
              <a:gd name="connsiteX1" fmla="*/ 22290 w 1703330"/>
              <a:gd name="connsiteY1" fmla="*/ 1266701 h 1538709"/>
              <a:gd name="connsiteX2" fmla="*/ 796047 w 1703330"/>
              <a:gd name="connsiteY2" fmla="*/ 0 h 1538709"/>
              <a:gd name="connsiteX3" fmla="*/ 1703329 w 1703330"/>
              <a:gd name="connsiteY3" fmla="*/ 1260540 h 1538709"/>
              <a:gd name="connsiteX0" fmla="*/ 1676189 w 1703330"/>
              <a:gd name="connsiteY0" fmla="*/ 1283948 h 1538709"/>
              <a:gd name="connsiteX1" fmla="*/ 0 w 1703330"/>
              <a:gd name="connsiteY1" fmla="*/ 1283359 h 1538709"/>
              <a:gd name="connsiteX0" fmla="*/ 1705808 w 1705808"/>
              <a:gd name="connsiteY0" fmla="*/ 1260540 h 1538709"/>
              <a:gd name="connsiteX1" fmla="*/ 24769 w 1705808"/>
              <a:gd name="connsiteY1" fmla="*/ 1266701 h 1538709"/>
              <a:gd name="connsiteX2" fmla="*/ 798526 w 1705808"/>
              <a:gd name="connsiteY2" fmla="*/ 0 h 1538709"/>
              <a:gd name="connsiteX3" fmla="*/ 1705808 w 1705808"/>
              <a:gd name="connsiteY3" fmla="*/ 1260540 h 1538709"/>
              <a:gd name="connsiteX0" fmla="*/ 1678668 w 1705808"/>
              <a:gd name="connsiteY0" fmla="*/ 1283948 h 1538709"/>
              <a:gd name="connsiteX1" fmla="*/ 0 w 1705808"/>
              <a:gd name="connsiteY1" fmla="*/ 1290502 h 1538709"/>
              <a:gd name="connsiteX0" fmla="*/ 1725618 w 1725618"/>
              <a:gd name="connsiteY0" fmla="*/ 1260540 h 1556010"/>
              <a:gd name="connsiteX1" fmla="*/ 0 w 1725618"/>
              <a:gd name="connsiteY1" fmla="*/ 1300018 h 1556010"/>
              <a:gd name="connsiteX2" fmla="*/ 818336 w 1725618"/>
              <a:gd name="connsiteY2" fmla="*/ 0 h 1556010"/>
              <a:gd name="connsiteX3" fmla="*/ 1725618 w 1725618"/>
              <a:gd name="connsiteY3" fmla="*/ 1260540 h 1556010"/>
              <a:gd name="connsiteX0" fmla="*/ 1698478 w 1725618"/>
              <a:gd name="connsiteY0" fmla="*/ 1283948 h 1556010"/>
              <a:gd name="connsiteX1" fmla="*/ 19810 w 1725618"/>
              <a:gd name="connsiteY1" fmla="*/ 1290502 h 1556010"/>
            </a:gdLst>
            <a:ahLst/>
            <a:cxnLst>
              <a:cxn ang="0">
                <a:pos x="connsiteX0" y="connsiteY0"/>
              </a:cxn>
              <a:cxn ang="0">
                <a:pos x="connsiteX1" y="connsiteY1"/>
              </a:cxn>
            </a:cxnLst>
            <a:rect l="l" t="t" r="r" b="b"/>
            <a:pathLst>
              <a:path w="1725618" h="1556010" stroke="0" extrusionOk="0">
                <a:moveTo>
                  <a:pt x="1725618" y="1260540"/>
                </a:moveTo>
                <a:cubicBezTo>
                  <a:pt x="1252415" y="1631267"/>
                  <a:pt x="479046" y="1662856"/>
                  <a:pt x="0" y="1300018"/>
                </a:cubicBezTo>
                <a:lnTo>
                  <a:pt x="818336" y="0"/>
                </a:lnTo>
                <a:lnTo>
                  <a:pt x="1725618" y="1260540"/>
                </a:lnTo>
                <a:close/>
              </a:path>
              <a:path w="1725618" h="1556010" fill="none">
                <a:moveTo>
                  <a:pt x="1698478" y="1283948"/>
                </a:moveTo>
                <a:cubicBezTo>
                  <a:pt x="1161811" y="1633492"/>
                  <a:pt x="523633" y="1605729"/>
                  <a:pt x="19810" y="1290502"/>
                </a:cubicBezTo>
              </a:path>
            </a:pathLst>
          </a:custGeom>
          <a:noFill/>
          <a:ln>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prstDash val="lgDash"/>
              </a:ln>
            </a:endParaRPr>
          </a:p>
        </p:txBody>
      </p:sp>
      <p:sp>
        <p:nvSpPr>
          <p:cNvPr id="74" name="Bogen 72"/>
          <p:cNvSpPr/>
          <p:nvPr/>
        </p:nvSpPr>
        <p:spPr>
          <a:xfrm rot="743969">
            <a:off x="2968103" y="3408016"/>
            <a:ext cx="3021279" cy="1806529"/>
          </a:xfrm>
          <a:custGeom>
            <a:avLst/>
            <a:gdLst>
              <a:gd name="connsiteX0" fmla="*/ 2148218 w 2669887"/>
              <a:gd name="connsiteY0" fmla="*/ 2440895 h 2722693"/>
              <a:gd name="connsiteX1" fmla="*/ 538974 w 2669887"/>
              <a:gd name="connsiteY1" fmla="*/ 2454227 h 2722693"/>
              <a:gd name="connsiteX2" fmla="*/ 1334944 w 2669887"/>
              <a:gd name="connsiteY2" fmla="*/ 1361347 h 2722693"/>
              <a:gd name="connsiteX3" fmla="*/ 2148218 w 2669887"/>
              <a:gd name="connsiteY3" fmla="*/ 2440895 h 2722693"/>
              <a:gd name="connsiteX0" fmla="*/ 2148218 w 2669887"/>
              <a:gd name="connsiteY0" fmla="*/ 2440895 h 2722693"/>
              <a:gd name="connsiteX1" fmla="*/ 538974 w 2669887"/>
              <a:gd name="connsiteY1" fmla="*/ 2454227 h 2722693"/>
              <a:gd name="connsiteX0" fmla="*/ 1609244 w 1653899"/>
              <a:gd name="connsiteY0" fmla="*/ 1079548 h 1376819"/>
              <a:gd name="connsiteX1" fmla="*/ 0 w 1653899"/>
              <a:gd name="connsiteY1" fmla="*/ 1092880 h 1376819"/>
              <a:gd name="connsiteX2" fmla="*/ 795970 w 1653899"/>
              <a:gd name="connsiteY2" fmla="*/ 0 h 1376819"/>
              <a:gd name="connsiteX3" fmla="*/ 1609244 w 1653899"/>
              <a:gd name="connsiteY3" fmla="*/ 1079548 h 1376819"/>
              <a:gd name="connsiteX0" fmla="*/ 1653899 w 1653899"/>
              <a:gd name="connsiteY0" fmla="*/ 1110127 h 1376819"/>
              <a:gd name="connsiteX1" fmla="*/ 0 w 1653899"/>
              <a:gd name="connsiteY1" fmla="*/ 1092880 h 1376819"/>
              <a:gd name="connsiteX0" fmla="*/ 1609244 w 1653899"/>
              <a:gd name="connsiteY0" fmla="*/ 1079548 h 1368705"/>
              <a:gd name="connsiteX1" fmla="*/ 0 w 1653899"/>
              <a:gd name="connsiteY1" fmla="*/ 1092880 h 1368705"/>
              <a:gd name="connsiteX2" fmla="*/ 795970 w 1653899"/>
              <a:gd name="connsiteY2" fmla="*/ 0 h 1368705"/>
              <a:gd name="connsiteX3" fmla="*/ 1609244 w 1653899"/>
              <a:gd name="connsiteY3" fmla="*/ 1079548 h 1368705"/>
              <a:gd name="connsiteX0" fmla="*/ 1653899 w 1653899"/>
              <a:gd name="connsiteY0" fmla="*/ 1110127 h 1368705"/>
              <a:gd name="connsiteX1" fmla="*/ 0 w 1653899"/>
              <a:gd name="connsiteY1" fmla="*/ 1092880 h 1368705"/>
              <a:gd name="connsiteX0" fmla="*/ 1609244 w 1653899"/>
              <a:gd name="connsiteY0" fmla="*/ 1079548 h 1361345"/>
              <a:gd name="connsiteX1" fmla="*/ 0 w 1653899"/>
              <a:gd name="connsiteY1" fmla="*/ 1092880 h 1361345"/>
              <a:gd name="connsiteX2" fmla="*/ 795970 w 1653899"/>
              <a:gd name="connsiteY2" fmla="*/ 0 h 1361345"/>
              <a:gd name="connsiteX3" fmla="*/ 1609244 w 1653899"/>
              <a:gd name="connsiteY3" fmla="*/ 1079548 h 1361345"/>
              <a:gd name="connsiteX0" fmla="*/ 1653899 w 1653899"/>
              <a:gd name="connsiteY0" fmla="*/ 1110127 h 1361345"/>
              <a:gd name="connsiteX1" fmla="*/ 72855 w 1653899"/>
              <a:gd name="connsiteY1" fmla="*/ 1075540 h 1361345"/>
              <a:gd name="connsiteX0" fmla="*/ 1609244 w 1653899"/>
              <a:gd name="connsiteY0" fmla="*/ 1079548 h 1361345"/>
              <a:gd name="connsiteX1" fmla="*/ 0 w 1653899"/>
              <a:gd name="connsiteY1" fmla="*/ 1092880 h 1361345"/>
              <a:gd name="connsiteX2" fmla="*/ 795970 w 1653899"/>
              <a:gd name="connsiteY2" fmla="*/ 0 h 1361345"/>
              <a:gd name="connsiteX3" fmla="*/ 1609244 w 1653899"/>
              <a:gd name="connsiteY3" fmla="*/ 1079548 h 1361345"/>
              <a:gd name="connsiteX0" fmla="*/ 1653899 w 1653899"/>
              <a:gd name="connsiteY0" fmla="*/ 1110127 h 1361345"/>
              <a:gd name="connsiteX1" fmla="*/ 120320 w 1653899"/>
              <a:gd name="connsiteY1" fmla="*/ 1066873 h 1361345"/>
              <a:gd name="connsiteX0" fmla="*/ 1609244 w 1653899"/>
              <a:gd name="connsiteY0" fmla="*/ 1079548 h 1362192"/>
              <a:gd name="connsiteX1" fmla="*/ 0 w 1653899"/>
              <a:gd name="connsiteY1" fmla="*/ 1092880 h 1362192"/>
              <a:gd name="connsiteX2" fmla="*/ 795970 w 1653899"/>
              <a:gd name="connsiteY2" fmla="*/ 0 h 1362192"/>
              <a:gd name="connsiteX3" fmla="*/ 1609244 w 1653899"/>
              <a:gd name="connsiteY3" fmla="*/ 1079548 h 1362192"/>
              <a:gd name="connsiteX0" fmla="*/ 1653899 w 1653899"/>
              <a:gd name="connsiteY0" fmla="*/ 1110127 h 1362192"/>
              <a:gd name="connsiteX1" fmla="*/ 120320 w 1653899"/>
              <a:gd name="connsiteY1" fmla="*/ 1066873 h 1362192"/>
              <a:gd name="connsiteX0" fmla="*/ 1609244 w 1609244"/>
              <a:gd name="connsiteY0" fmla="*/ 1079548 h 1372040"/>
              <a:gd name="connsiteX1" fmla="*/ 0 w 1609244"/>
              <a:gd name="connsiteY1" fmla="*/ 1092880 h 1372040"/>
              <a:gd name="connsiteX2" fmla="*/ 795970 w 1609244"/>
              <a:gd name="connsiteY2" fmla="*/ 0 h 1372040"/>
              <a:gd name="connsiteX3" fmla="*/ 1609244 w 1609244"/>
              <a:gd name="connsiteY3" fmla="*/ 1079548 h 1372040"/>
              <a:gd name="connsiteX0" fmla="*/ 1518131 w 1609244"/>
              <a:gd name="connsiteY0" fmla="*/ 1128411 h 1372040"/>
              <a:gd name="connsiteX1" fmla="*/ 120320 w 1609244"/>
              <a:gd name="connsiteY1" fmla="*/ 1066873 h 1372040"/>
              <a:gd name="connsiteX0" fmla="*/ 1609244 w 1609244"/>
              <a:gd name="connsiteY0" fmla="*/ 1079548 h 1392988"/>
              <a:gd name="connsiteX1" fmla="*/ 0 w 1609244"/>
              <a:gd name="connsiteY1" fmla="*/ 1092880 h 1392988"/>
              <a:gd name="connsiteX2" fmla="*/ 795970 w 1609244"/>
              <a:gd name="connsiteY2" fmla="*/ 0 h 1392988"/>
              <a:gd name="connsiteX3" fmla="*/ 1609244 w 1609244"/>
              <a:gd name="connsiteY3" fmla="*/ 1079548 h 1392988"/>
              <a:gd name="connsiteX0" fmla="*/ 1518131 w 1609244"/>
              <a:gd name="connsiteY0" fmla="*/ 1128411 h 1392988"/>
              <a:gd name="connsiteX1" fmla="*/ 120320 w 1609244"/>
              <a:gd name="connsiteY1" fmla="*/ 1066873 h 1392988"/>
              <a:gd name="connsiteX0" fmla="*/ 1609244 w 1609244"/>
              <a:gd name="connsiteY0" fmla="*/ 1079548 h 1377430"/>
              <a:gd name="connsiteX1" fmla="*/ 0 w 1609244"/>
              <a:gd name="connsiteY1" fmla="*/ 1092880 h 1377430"/>
              <a:gd name="connsiteX2" fmla="*/ 795970 w 1609244"/>
              <a:gd name="connsiteY2" fmla="*/ 0 h 1377430"/>
              <a:gd name="connsiteX3" fmla="*/ 1609244 w 1609244"/>
              <a:gd name="connsiteY3" fmla="*/ 1079548 h 1377430"/>
              <a:gd name="connsiteX0" fmla="*/ 1488342 w 1609244"/>
              <a:gd name="connsiteY0" fmla="*/ 1100423 h 1377430"/>
              <a:gd name="connsiteX1" fmla="*/ 120320 w 1609244"/>
              <a:gd name="connsiteY1" fmla="*/ 1066873 h 1377430"/>
              <a:gd name="connsiteX0" fmla="*/ 1609244 w 1609244"/>
              <a:gd name="connsiteY0" fmla="*/ 1079548 h 1377437"/>
              <a:gd name="connsiteX1" fmla="*/ 0 w 1609244"/>
              <a:gd name="connsiteY1" fmla="*/ 1092880 h 1377437"/>
              <a:gd name="connsiteX2" fmla="*/ 795970 w 1609244"/>
              <a:gd name="connsiteY2" fmla="*/ 0 h 1377437"/>
              <a:gd name="connsiteX3" fmla="*/ 1609244 w 1609244"/>
              <a:gd name="connsiteY3" fmla="*/ 1079548 h 1377437"/>
              <a:gd name="connsiteX0" fmla="*/ 1488342 w 1609244"/>
              <a:gd name="connsiteY0" fmla="*/ 1100423 h 1377437"/>
              <a:gd name="connsiteX1" fmla="*/ 164470 w 1609244"/>
              <a:gd name="connsiteY1" fmla="*/ 1066888 h 1377437"/>
              <a:gd name="connsiteX0" fmla="*/ 1609244 w 1609244"/>
              <a:gd name="connsiteY0" fmla="*/ 1079548 h 1425730"/>
              <a:gd name="connsiteX1" fmla="*/ 0 w 1609244"/>
              <a:gd name="connsiteY1" fmla="*/ 1092880 h 1425730"/>
              <a:gd name="connsiteX2" fmla="*/ 795970 w 1609244"/>
              <a:gd name="connsiteY2" fmla="*/ 0 h 1425730"/>
              <a:gd name="connsiteX3" fmla="*/ 1609244 w 1609244"/>
              <a:gd name="connsiteY3" fmla="*/ 1079548 h 1425730"/>
              <a:gd name="connsiteX0" fmla="*/ 1348430 w 1609244"/>
              <a:gd name="connsiteY0" fmla="*/ 1183535 h 1425730"/>
              <a:gd name="connsiteX1" fmla="*/ 164470 w 1609244"/>
              <a:gd name="connsiteY1" fmla="*/ 1066888 h 1425730"/>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1348430 w 1609244"/>
              <a:gd name="connsiteY0" fmla="*/ 1183535 h 1361345"/>
              <a:gd name="connsiteX1" fmla="*/ 164470 w 1609244"/>
              <a:gd name="connsiteY1" fmla="*/ 1066888 h 1361345"/>
              <a:gd name="connsiteX0" fmla="*/ 1609244 w 1609244"/>
              <a:gd name="connsiteY0" fmla="*/ 1079548 h 1416001"/>
              <a:gd name="connsiteX1" fmla="*/ 0 w 1609244"/>
              <a:gd name="connsiteY1" fmla="*/ 1092880 h 1416001"/>
              <a:gd name="connsiteX2" fmla="*/ 795970 w 1609244"/>
              <a:gd name="connsiteY2" fmla="*/ 0 h 1416001"/>
              <a:gd name="connsiteX3" fmla="*/ 1609244 w 1609244"/>
              <a:gd name="connsiteY3" fmla="*/ 1079548 h 1416001"/>
              <a:gd name="connsiteX0" fmla="*/ 953601 w 1609244"/>
              <a:gd name="connsiteY0" fmla="*/ 1317890 h 1416001"/>
              <a:gd name="connsiteX1" fmla="*/ 164470 w 1609244"/>
              <a:gd name="connsiteY1" fmla="*/ 1066888 h 1416001"/>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1 w 1609244"/>
              <a:gd name="connsiteY0" fmla="*/ 1317890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1 w 1609244"/>
              <a:gd name="connsiteY0" fmla="*/ 1317890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1 w 1609244"/>
              <a:gd name="connsiteY0" fmla="*/ 1317890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64470 w 1609244"/>
              <a:gd name="connsiteY1" fmla="*/ 1066888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46676 w 1609244"/>
              <a:gd name="connsiteY1" fmla="*/ 1067176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63489 w 1609244"/>
              <a:gd name="connsiteY0" fmla="*/ 1300484 h 1361345"/>
              <a:gd name="connsiteX1" fmla="*/ 146676 w 1609244"/>
              <a:gd name="connsiteY1" fmla="*/ 1067176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0 w 1609244"/>
              <a:gd name="connsiteY0" fmla="*/ 1317531 h 1361345"/>
              <a:gd name="connsiteX1" fmla="*/ 146676 w 1609244"/>
              <a:gd name="connsiteY1" fmla="*/ 1067176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0 w 1609244"/>
              <a:gd name="connsiteY0" fmla="*/ 1317531 h 1361345"/>
              <a:gd name="connsiteX1" fmla="*/ 146676 w 1609244"/>
              <a:gd name="connsiteY1" fmla="*/ 1067176 h 1361345"/>
              <a:gd name="connsiteX0" fmla="*/ 1609244 w 1609244"/>
              <a:gd name="connsiteY0" fmla="*/ 1079548 h 1361345"/>
              <a:gd name="connsiteX1" fmla="*/ 0 w 1609244"/>
              <a:gd name="connsiteY1" fmla="*/ 1092880 h 1361345"/>
              <a:gd name="connsiteX2" fmla="*/ 795970 w 1609244"/>
              <a:gd name="connsiteY2" fmla="*/ 0 h 1361345"/>
              <a:gd name="connsiteX3" fmla="*/ 1609244 w 1609244"/>
              <a:gd name="connsiteY3" fmla="*/ 1079548 h 1361345"/>
              <a:gd name="connsiteX0" fmla="*/ 953600 w 1609244"/>
              <a:gd name="connsiteY0" fmla="*/ 1317531 h 1361345"/>
              <a:gd name="connsiteX1" fmla="*/ 146676 w 1609244"/>
              <a:gd name="connsiteY1" fmla="*/ 1067176 h 1361345"/>
              <a:gd name="connsiteX0" fmla="*/ 1537391 w 1537391"/>
              <a:gd name="connsiteY0" fmla="*/ 1051032 h 1347776"/>
              <a:gd name="connsiteX1" fmla="*/ 0 w 1537391"/>
              <a:gd name="connsiteY1" fmla="*/ 1092880 h 1347776"/>
              <a:gd name="connsiteX2" fmla="*/ 795970 w 1537391"/>
              <a:gd name="connsiteY2" fmla="*/ 0 h 1347776"/>
              <a:gd name="connsiteX3" fmla="*/ 1537391 w 1537391"/>
              <a:gd name="connsiteY3" fmla="*/ 1051032 h 1347776"/>
              <a:gd name="connsiteX0" fmla="*/ 953600 w 1537391"/>
              <a:gd name="connsiteY0" fmla="*/ 1317531 h 1347776"/>
              <a:gd name="connsiteX1" fmla="*/ 146676 w 1537391"/>
              <a:gd name="connsiteY1" fmla="*/ 1067176 h 1347776"/>
              <a:gd name="connsiteX0" fmla="*/ 1418490 w 1418490"/>
              <a:gd name="connsiteY0" fmla="*/ 1051032 h 1342510"/>
              <a:gd name="connsiteX1" fmla="*/ 0 w 1418490"/>
              <a:gd name="connsiteY1" fmla="*/ 1083013 h 1342510"/>
              <a:gd name="connsiteX2" fmla="*/ 677069 w 1418490"/>
              <a:gd name="connsiteY2" fmla="*/ 0 h 1342510"/>
              <a:gd name="connsiteX3" fmla="*/ 1418490 w 1418490"/>
              <a:gd name="connsiteY3" fmla="*/ 1051032 h 1342510"/>
              <a:gd name="connsiteX0" fmla="*/ 834699 w 1418490"/>
              <a:gd name="connsiteY0" fmla="*/ 1317531 h 1342510"/>
              <a:gd name="connsiteX1" fmla="*/ 27775 w 1418490"/>
              <a:gd name="connsiteY1" fmla="*/ 1067176 h 1342510"/>
              <a:gd name="connsiteX0" fmla="*/ 1418490 w 1418490"/>
              <a:gd name="connsiteY0" fmla="*/ 449415 h 740893"/>
              <a:gd name="connsiteX1" fmla="*/ 0 w 1418490"/>
              <a:gd name="connsiteY1" fmla="*/ 481396 h 740893"/>
              <a:gd name="connsiteX2" fmla="*/ 642881 w 1418490"/>
              <a:gd name="connsiteY2" fmla="*/ 0 h 740893"/>
              <a:gd name="connsiteX3" fmla="*/ 1418490 w 1418490"/>
              <a:gd name="connsiteY3" fmla="*/ 449415 h 740893"/>
              <a:gd name="connsiteX0" fmla="*/ 834699 w 1418490"/>
              <a:gd name="connsiteY0" fmla="*/ 715914 h 740893"/>
              <a:gd name="connsiteX1" fmla="*/ 27775 w 1418490"/>
              <a:gd name="connsiteY1" fmla="*/ 465559 h 740893"/>
              <a:gd name="connsiteX0" fmla="*/ 1418490 w 1418490"/>
              <a:gd name="connsiteY0" fmla="*/ 413126 h 704604"/>
              <a:gd name="connsiteX1" fmla="*/ 0 w 1418490"/>
              <a:gd name="connsiteY1" fmla="*/ 445107 h 704604"/>
              <a:gd name="connsiteX2" fmla="*/ 656033 w 1418490"/>
              <a:gd name="connsiteY2" fmla="*/ 0 h 704604"/>
              <a:gd name="connsiteX3" fmla="*/ 1418490 w 1418490"/>
              <a:gd name="connsiteY3" fmla="*/ 413126 h 704604"/>
              <a:gd name="connsiteX0" fmla="*/ 834699 w 1418490"/>
              <a:gd name="connsiteY0" fmla="*/ 679625 h 704604"/>
              <a:gd name="connsiteX1" fmla="*/ 27775 w 1418490"/>
              <a:gd name="connsiteY1" fmla="*/ 429270 h 704604"/>
              <a:gd name="connsiteX0" fmla="*/ 1418490 w 1418490"/>
              <a:gd name="connsiteY0" fmla="*/ 413126 h 704604"/>
              <a:gd name="connsiteX1" fmla="*/ 0 w 1418490"/>
              <a:gd name="connsiteY1" fmla="*/ 445107 h 704604"/>
              <a:gd name="connsiteX2" fmla="*/ 656033 w 1418490"/>
              <a:gd name="connsiteY2" fmla="*/ 0 h 704604"/>
              <a:gd name="connsiteX3" fmla="*/ 1418490 w 1418490"/>
              <a:gd name="connsiteY3" fmla="*/ 413126 h 704604"/>
              <a:gd name="connsiteX0" fmla="*/ 834699 w 1418490"/>
              <a:gd name="connsiteY0" fmla="*/ 679625 h 704604"/>
              <a:gd name="connsiteX1" fmla="*/ 7322 w 1418490"/>
              <a:gd name="connsiteY1" fmla="*/ 433015 h 704604"/>
              <a:gd name="connsiteX0" fmla="*/ 1418490 w 1418490"/>
              <a:gd name="connsiteY0" fmla="*/ 413126 h 704604"/>
              <a:gd name="connsiteX1" fmla="*/ 0 w 1418490"/>
              <a:gd name="connsiteY1" fmla="*/ 445107 h 704604"/>
              <a:gd name="connsiteX2" fmla="*/ 656033 w 1418490"/>
              <a:gd name="connsiteY2" fmla="*/ 0 h 704604"/>
              <a:gd name="connsiteX3" fmla="*/ 1418490 w 1418490"/>
              <a:gd name="connsiteY3" fmla="*/ 413126 h 704604"/>
              <a:gd name="connsiteX0" fmla="*/ 834699 w 1418490"/>
              <a:gd name="connsiteY0" fmla="*/ 679625 h 704604"/>
              <a:gd name="connsiteX1" fmla="*/ 34593 w 1418490"/>
              <a:gd name="connsiteY1" fmla="*/ 428021 h 704604"/>
              <a:gd name="connsiteX0" fmla="*/ 1418490 w 1418490"/>
              <a:gd name="connsiteY0" fmla="*/ 413126 h 706497"/>
              <a:gd name="connsiteX1" fmla="*/ 0 w 1418490"/>
              <a:gd name="connsiteY1" fmla="*/ 445107 h 706497"/>
              <a:gd name="connsiteX2" fmla="*/ 656033 w 1418490"/>
              <a:gd name="connsiteY2" fmla="*/ 0 h 706497"/>
              <a:gd name="connsiteX3" fmla="*/ 1418490 w 1418490"/>
              <a:gd name="connsiteY3" fmla="*/ 413126 h 706497"/>
              <a:gd name="connsiteX0" fmla="*/ 836947 w 1418490"/>
              <a:gd name="connsiteY0" fmla="*/ 688144 h 706497"/>
              <a:gd name="connsiteX1" fmla="*/ 34593 w 1418490"/>
              <a:gd name="connsiteY1" fmla="*/ 428021 h 706497"/>
            </a:gdLst>
            <a:ahLst/>
            <a:cxnLst>
              <a:cxn ang="0">
                <a:pos x="connsiteX0" y="connsiteY0"/>
              </a:cxn>
              <a:cxn ang="0">
                <a:pos x="connsiteX1" y="connsiteY1"/>
              </a:cxn>
            </a:cxnLst>
            <a:rect l="l" t="t" r="r" b="b"/>
            <a:pathLst>
              <a:path w="1418490" h="706497" stroke="0" extrusionOk="0">
                <a:moveTo>
                  <a:pt x="1418490" y="413126"/>
                </a:moveTo>
                <a:cubicBezTo>
                  <a:pt x="945287" y="783853"/>
                  <a:pt x="479046" y="807945"/>
                  <a:pt x="0" y="445107"/>
                </a:cubicBezTo>
                <a:lnTo>
                  <a:pt x="656033" y="0"/>
                </a:lnTo>
                <a:lnTo>
                  <a:pt x="1418490" y="413126"/>
                </a:lnTo>
                <a:close/>
              </a:path>
              <a:path w="1418490" h="706497" fill="none">
                <a:moveTo>
                  <a:pt x="836947" y="688144"/>
                </a:moveTo>
                <a:cubicBezTo>
                  <a:pt x="556629" y="756095"/>
                  <a:pt x="154470" y="627793"/>
                  <a:pt x="34593" y="428021"/>
                </a:cubicBezTo>
              </a:path>
            </a:pathLst>
          </a:custGeom>
          <a:no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prstDash val="lgDash"/>
              </a:ln>
            </a:endParaRPr>
          </a:p>
        </p:txBody>
      </p:sp>
      <p:sp>
        <p:nvSpPr>
          <p:cNvPr id="75" name="Textfeld 74"/>
          <p:cNvSpPr txBox="1"/>
          <p:nvPr/>
        </p:nvSpPr>
        <p:spPr>
          <a:xfrm>
            <a:off x="6012159" y="3677920"/>
            <a:ext cx="1020023" cy="369332"/>
          </a:xfrm>
          <a:prstGeom prst="rect">
            <a:avLst/>
          </a:prstGeom>
          <a:noFill/>
        </p:spPr>
        <p:txBody>
          <a:bodyPr wrap="none" rtlCol="0">
            <a:spAutoFit/>
          </a:bodyPr>
          <a:lstStyle/>
          <a:p>
            <a:r>
              <a:rPr lang="en-GB" smtClean="0"/>
              <a:t>breeding</a:t>
            </a:r>
            <a:endParaRPr lang="en-GB"/>
          </a:p>
        </p:txBody>
      </p:sp>
      <p:sp>
        <p:nvSpPr>
          <p:cNvPr id="76" name="Textfeld 75"/>
          <p:cNvSpPr txBox="1"/>
          <p:nvPr/>
        </p:nvSpPr>
        <p:spPr>
          <a:xfrm>
            <a:off x="5301553" y="4722081"/>
            <a:ext cx="938077" cy="369332"/>
          </a:xfrm>
          <a:prstGeom prst="rect">
            <a:avLst/>
          </a:prstGeom>
          <a:noFill/>
        </p:spPr>
        <p:txBody>
          <a:bodyPr wrap="none" rtlCol="0">
            <a:spAutoFit/>
          </a:bodyPr>
          <a:lstStyle/>
          <a:p>
            <a:r>
              <a:rPr lang="en-GB" smtClean="0"/>
              <a:t>fledging</a:t>
            </a:r>
            <a:endParaRPr lang="en-GB"/>
          </a:p>
        </p:txBody>
      </p:sp>
      <p:sp>
        <p:nvSpPr>
          <p:cNvPr id="77" name="Textfeld 76"/>
          <p:cNvSpPr txBox="1"/>
          <p:nvPr/>
        </p:nvSpPr>
        <p:spPr>
          <a:xfrm>
            <a:off x="3030214" y="5221819"/>
            <a:ext cx="2130711" cy="369332"/>
          </a:xfrm>
          <a:prstGeom prst="rect">
            <a:avLst/>
          </a:prstGeom>
          <a:noFill/>
        </p:spPr>
        <p:txBody>
          <a:bodyPr wrap="none" rtlCol="0">
            <a:spAutoFit/>
          </a:bodyPr>
          <a:lstStyle/>
          <a:p>
            <a:r>
              <a:rPr lang="en-GB" smtClean="0"/>
              <a:t>begging flight period</a:t>
            </a:r>
            <a:endParaRPr lang="en-GB"/>
          </a:p>
        </p:txBody>
      </p:sp>
      <p:sp>
        <p:nvSpPr>
          <p:cNvPr id="78" name="Textfeld 77"/>
          <p:cNvSpPr txBox="1"/>
          <p:nvPr/>
        </p:nvSpPr>
        <p:spPr>
          <a:xfrm>
            <a:off x="6522170" y="2049961"/>
            <a:ext cx="2133020" cy="369332"/>
          </a:xfrm>
          <a:prstGeom prst="rect">
            <a:avLst/>
          </a:prstGeom>
          <a:noFill/>
        </p:spPr>
        <p:txBody>
          <a:bodyPr wrap="none" rtlCol="0">
            <a:spAutoFit/>
          </a:bodyPr>
          <a:lstStyle/>
          <a:p>
            <a:r>
              <a:rPr lang="en-GB" smtClean="0"/>
              <a:t>migrating, wintering </a:t>
            </a:r>
            <a:endParaRPr lang="en-GB"/>
          </a:p>
        </p:txBody>
      </p:sp>
    </p:spTree>
    <p:extLst>
      <p:ext uri="{BB962C8B-B14F-4D97-AF65-F5344CB8AC3E}">
        <p14:creationId xmlns:p14="http://schemas.microsoft.com/office/powerpoint/2010/main" val="3646836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analysed</a:t>
            </a:r>
            <a:r>
              <a:rPr lang="de-DE" dirty="0" smtClean="0">
                <a:solidFill>
                  <a:schemeClr val="bg1"/>
                </a:solidFill>
              </a:rPr>
              <a:t> sample</a:t>
            </a:r>
            <a:endParaRPr lang="en-GB" dirty="0">
              <a:solidFill>
                <a:schemeClr val="bg1"/>
              </a:solidFill>
            </a:endParaRPr>
          </a:p>
        </p:txBody>
      </p:sp>
      <p:graphicFrame>
        <p:nvGraphicFramePr>
          <p:cNvPr id="4" name="Diagramm 3"/>
          <p:cNvGraphicFramePr>
            <a:graphicFrameLocks/>
          </p:cNvGraphicFramePr>
          <p:nvPr>
            <p:extLst>
              <p:ext uri="{D42A27DB-BD31-4B8C-83A1-F6EECF244321}">
                <p14:modId xmlns:p14="http://schemas.microsoft.com/office/powerpoint/2010/main" val="2238540503"/>
              </p:ext>
            </p:extLst>
          </p:nvPr>
        </p:nvGraphicFramePr>
        <p:xfrm>
          <a:off x="395536" y="1628800"/>
          <a:ext cx="403244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 4"/>
          <p:cNvGraphicFramePr>
            <a:graphicFrameLocks/>
          </p:cNvGraphicFramePr>
          <p:nvPr>
            <p:extLst>
              <p:ext uri="{D42A27DB-BD31-4B8C-83A1-F6EECF244321}">
                <p14:modId xmlns:p14="http://schemas.microsoft.com/office/powerpoint/2010/main" val="4224202498"/>
              </p:ext>
            </p:extLst>
          </p:nvPr>
        </p:nvGraphicFramePr>
        <p:xfrm>
          <a:off x="5076056" y="1700808"/>
          <a:ext cx="3798168" cy="2595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p:cNvGraphicFramePr>
            <a:graphicFrameLocks/>
          </p:cNvGraphicFramePr>
          <p:nvPr>
            <p:extLst>
              <p:ext uri="{D42A27DB-BD31-4B8C-83A1-F6EECF244321}">
                <p14:modId xmlns:p14="http://schemas.microsoft.com/office/powerpoint/2010/main" val="3414952219"/>
              </p:ext>
            </p:extLst>
          </p:nvPr>
        </p:nvGraphicFramePr>
        <p:xfrm>
          <a:off x="2627784" y="4077072"/>
          <a:ext cx="4230216" cy="2455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639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04911"/>
            <a:ext cx="3183932" cy="2088232"/>
          </a:xfrm>
          <a:prstGeom prst="rect">
            <a:avLst/>
          </a:prstGeom>
        </p:spPr>
      </p:pic>
      <p:sp>
        <p:nvSpPr>
          <p:cNvPr id="7" name="Textfeld 6"/>
          <p:cNvSpPr txBox="1"/>
          <p:nvPr/>
        </p:nvSpPr>
        <p:spPr>
          <a:xfrm>
            <a:off x="1280286" y="2843644"/>
            <a:ext cx="1434495" cy="369332"/>
          </a:xfrm>
          <a:prstGeom prst="rect">
            <a:avLst/>
          </a:prstGeom>
          <a:noFill/>
        </p:spPr>
        <p:txBody>
          <a:bodyPr wrap="none" rtlCol="0">
            <a:spAutoFit/>
          </a:bodyPr>
          <a:lstStyle/>
          <a:p>
            <a:r>
              <a:rPr lang="de-DE" dirty="0" err="1" smtClean="0"/>
              <a:t>electrocution</a:t>
            </a:r>
            <a:endParaRPr lang="en-GB"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604911"/>
            <a:ext cx="3180539" cy="2088232"/>
          </a:xfrm>
          <a:prstGeom prst="rect">
            <a:avLst/>
          </a:prstGeom>
        </p:spPr>
      </p:pic>
      <p:sp>
        <p:nvSpPr>
          <p:cNvPr id="9" name="Textfeld 8"/>
          <p:cNvSpPr txBox="1"/>
          <p:nvPr/>
        </p:nvSpPr>
        <p:spPr>
          <a:xfrm>
            <a:off x="5940152" y="2843644"/>
            <a:ext cx="1238994" cy="369332"/>
          </a:xfrm>
          <a:prstGeom prst="rect">
            <a:avLst/>
          </a:prstGeom>
          <a:noFill/>
        </p:spPr>
        <p:txBody>
          <a:bodyPr wrap="none" rtlCol="0">
            <a:spAutoFit/>
          </a:bodyPr>
          <a:lstStyle/>
          <a:p>
            <a:r>
              <a:rPr lang="de-DE" dirty="0" err="1" smtClean="0"/>
              <a:t>entangeled</a:t>
            </a:r>
            <a:endParaRPr lang="en-GB" dirty="0"/>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241" y="3716338"/>
            <a:ext cx="3166259" cy="2088232"/>
          </a:xfrm>
          <a:prstGeom prst="rect">
            <a:avLst/>
          </a:prstGeom>
        </p:spPr>
      </p:pic>
      <p:sp>
        <p:nvSpPr>
          <p:cNvPr id="11" name="Textfeld 10"/>
          <p:cNvSpPr txBox="1"/>
          <p:nvPr/>
        </p:nvSpPr>
        <p:spPr>
          <a:xfrm>
            <a:off x="1280285" y="6021288"/>
            <a:ext cx="1359731" cy="369332"/>
          </a:xfrm>
          <a:prstGeom prst="rect">
            <a:avLst/>
          </a:prstGeom>
          <a:noFill/>
        </p:spPr>
        <p:txBody>
          <a:bodyPr wrap="none" rtlCol="0">
            <a:spAutoFit/>
          </a:bodyPr>
          <a:lstStyle/>
          <a:p>
            <a:r>
              <a:rPr lang="de-DE" dirty="0" smtClean="0"/>
              <a:t>brocken </a:t>
            </a:r>
            <a:r>
              <a:rPr lang="de-DE" dirty="0" err="1" smtClean="0"/>
              <a:t>legs</a:t>
            </a:r>
            <a:endParaRPr lang="en-GB" dirty="0"/>
          </a:p>
        </p:txBody>
      </p:sp>
    </p:spTree>
    <p:extLst>
      <p:ext uri="{BB962C8B-B14F-4D97-AF65-F5344CB8AC3E}">
        <p14:creationId xmlns:p14="http://schemas.microsoft.com/office/powerpoint/2010/main" val="226241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bg1"/>
                </a:solidFill>
              </a:rPr>
              <a:t>malformation</a:t>
            </a:r>
            <a:endParaRPr lang="en-GB" dirty="0">
              <a:solidFill>
                <a:schemeClr val="bg1"/>
              </a:solidFill>
            </a:endParaRP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3140" r="1928" b="2837"/>
          <a:stretch/>
        </p:blipFill>
        <p:spPr>
          <a:xfrm>
            <a:off x="3056464" y="4356410"/>
            <a:ext cx="2972629" cy="1895707"/>
          </a:xfrm>
          <a:prstGeom prst="rect">
            <a:avLst/>
          </a:prstGeom>
        </p:spPr>
      </p:pic>
    </p:spTree>
    <p:extLst>
      <p:ext uri="{BB962C8B-B14F-4D97-AF65-F5344CB8AC3E}">
        <p14:creationId xmlns:p14="http://schemas.microsoft.com/office/powerpoint/2010/main" val="306826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55776" y="404664"/>
            <a:ext cx="3886200" cy="1143000"/>
          </a:xfrm>
        </p:spPr>
        <p:txBody>
          <a:bodyPr>
            <a:normAutofit fontScale="90000"/>
          </a:bodyPr>
          <a:lstStyle/>
          <a:p>
            <a:r>
              <a:rPr lang="de-DE" b="1" dirty="0" err="1" smtClean="0">
                <a:solidFill>
                  <a:schemeClr val="bg1"/>
                </a:solidFill>
                <a:latin typeface="Arial" pitchFamily="34" charset="0"/>
              </a:rPr>
              <a:t>Candidiasis</a:t>
            </a:r>
            <a:r>
              <a:rPr lang="de-DE" b="1" dirty="0" smtClean="0">
                <a:solidFill>
                  <a:srgbClr val="FFFF00"/>
                </a:solidFill>
                <a:latin typeface="Arial" pitchFamily="34" charset="0"/>
              </a:rPr>
              <a:t/>
            </a:r>
            <a:br>
              <a:rPr lang="de-DE" b="1" dirty="0" smtClean="0">
                <a:solidFill>
                  <a:srgbClr val="FFFF00"/>
                </a:solidFill>
                <a:latin typeface="Arial" pitchFamily="34" charset="0"/>
              </a:rPr>
            </a:br>
            <a:r>
              <a:rPr lang="de-DE" sz="2800" b="1" i="1" dirty="0" smtClean="0">
                <a:solidFill>
                  <a:schemeClr val="tx1"/>
                </a:solidFill>
                <a:latin typeface="Arial" pitchFamily="34" charset="0"/>
              </a:rPr>
              <a:t>C. albicans</a:t>
            </a:r>
          </a:p>
        </p:txBody>
      </p:sp>
      <p:pic>
        <p:nvPicPr>
          <p:cNvPr id="52229" name="Picture 6" descr="Candida Hyph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844824"/>
            <a:ext cx="2131818" cy="32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24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Background</a:t>
            </a:r>
            <a:endParaRPr lang="en-GB" dirty="0">
              <a:solidFill>
                <a:schemeClr val="bg1"/>
              </a:solidFill>
            </a:endParaRPr>
          </a:p>
        </p:txBody>
      </p:sp>
      <p:sp>
        <p:nvSpPr>
          <p:cNvPr id="3" name="Inhaltsplatzhalter 2"/>
          <p:cNvSpPr>
            <a:spLocks noGrp="1"/>
          </p:cNvSpPr>
          <p:nvPr>
            <p:ph idx="1"/>
          </p:nvPr>
        </p:nvSpPr>
        <p:spPr>
          <a:xfrm>
            <a:off x="745232" y="1556792"/>
            <a:ext cx="5770984" cy="4493095"/>
          </a:xfrm>
        </p:spPr>
        <p:txBody>
          <a:bodyPr>
            <a:normAutofit/>
          </a:bodyPr>
          <a:lstStyle/>
          <a:p>
            <a:r>
              <a:rPr lang="en-GB" dirty="0" smtClean="0">
                <a:solidFill>
                  <a:schemeClr val="bg1"/>
                </a:solidFill>
              </a:rPr>
              <a:t>Monitoring pollutants </a:t>
            </a:r>
          </a:p>
          <a:p>
            <a:r>
              <a:rPr lang="en-GB" dirty="0" err="1" smtClean="0">
                <a:solidFill>
                  <a:schemeClr val="bg1"/>
                </a:solidFill>
              </a:rPr>
              <a:t>Bioindicators</a:t>
            </a:r>
            <a:endParaRPr lang="en-GB" dirty="0" smtClean="0">
              <a:solidFill>
                <a:schemeClr val="bg1"/>
              </a:solidFill>
            </a:endParaRPr>
          </a:p>
          <a:p>
            <a:r>
              <a:rPr lang="en-GB" dirty="0" smtClean="0">
                <a:solidFill>
                  <a:schemeClr val="bg1"/>
                </a:solidFill>
              </a:rPr>
              <a:t>Raptors</a:t>
            </a:r>
            <a:br>
              <a:rPr lang="en-GB" dirty="0" smtClean="0">
                <a:solidFill>
                  <a:schemeClr val="bg1"/>
                </a:solidFill>
              </a:rPr>
            </a:br>
            <a:r>
              <a:rPr lang="en-GB" dirty="0" smtClean="0">
                <a:solidFill>
                  <a:schemeClr val="bg1"/>
                </a:solidFill>
              </a:rPr>
              <a:t>	- </a:t>
            </a:r>
            <a:r>
              <a:rPr lang="en-GB" sz="2400" dirty="0" smtClean="0">
                <a:solidFill>
                  <a:schemeClr val="bg1"/>
                </a:solidFill>
              </a:rPr>
              <a:t>well known, emblematic</a:t>
            </a:r>
            <a:br>
              <a:rPr lang="en-GB" sz="2400" dirty="0" smtClean="0">
                <a:solidFill>
                  <a:schemeClr val="bg1"/>
                </a:solidFill>
              </a:rPr>
            </a:br>
            <a:r>
              <a:rPr lang="en-GB" sz="2400" dirty="0" smtClean="0">
                <a:solidFill>
                  <a:schemeClr val="bg1"/>
                </a:solidFill>
              </a:rPr>
              <a:t>	- flagships</a:t>
            </a:r>
            <a:br>
              <a:rPr lang="en-GB" sz="2400" dirty="0" smtClean="0">
                <a:solidFill>
                  <a:schemeClr val="bg1"/>
                </a:solidFill>
              </a:rPr>
            </a:br>
            <a:r>
              <a:rPr lang="en-GB" sz="2400" dirty="0" smtClean="0">
                <a:solidFill>
                  <a:schemeClr val="bg1"/>
                </a:solidFill>
              </a:rPr>
              <a:t>	- apex predators</a:t>
            </a:r>
            <a:br>
              <a:rPr lang="en-GB" sz="2400" dirty="0" smtClean="0">
                <a:solidFill>
                  <a:schemeClr val="bg1"/>
                </a:solidFill>
              </a:rPr>
            </a:br>
            <a:r>
              <a:rPr lang="en-GB" sz="2400" dirty="0" smtClean="0">
                <a:solidFill>
                  <a:schemeClr val="bg1"/>
                </a:solidFill>
              </a:rPr>
              <a:t>	- food generalists/specialists</a:t>
            </a:r>
            <a:br>
              <a:rPr lang="en-GB" sz="2400" dirty="0" smtClean="0">
                <a:solidFill>
                  <a:schemeClr val="bg1"/>
                </a:solidFill>
              </a:rPr>
            </a:br>
            <a:r>
              <a:rPr lang="en-GB" sz="2400" dirty="0" smtClean="0">
                <a:solidFill>
                  <a:schemeClr val="bg1"/>
                </a:solidFill>
              </a:rPr>
              <a:t>	- represent diff. trophic levels</a:t>
            </a:r>
            <a:br>
              <a:rPr lang="en-GB" sz="2400" dirty="0" smtClean="0">
                <a:solidFill>
                  <a:schemeClr val="bg1"/>
                </a:solidFill>
              </a:rPr>
            </a:br>
            <a:r>
              <a:rPr lang="en-GB" sz="2400" dirty="0" smtClean="0">
                <a:solidFill>
                  <a:schemeClr val="bg1"/>
                </a:solidFill>
              </a:rPr>
              <a:t>	- selective hunters/scavengers</a:t>
            </a:r>
            <a:br>
              <a:rPr lang="en-GB" sz="2400" dirty="0" smtClean="0">
                <a:solidFill>
                  <a:schemeClr val="bg1"/>
                </a:solidFill>
              </a:rPr>
            </a:br>
            <a:r>
              <a:rPr lang="en-GB" sz="2400" dirty="0" smtClean="0">
                <a:solidFill>
                  <a:schemeClr val="bg1"/>
                </a:solidFill>
              </a:rPr>
              <a:t>	- territorial, migratory, dispersing</a:t>
            </a:r>
            <a:endParaRPr lang="en-GB" dirty="0" smtClean="0">
              <a:solidFill>
                <a:schemeClr val="bg1"/>
              </a:solidFill>
            </a:endParaRPr>
          </a:p>
          <a:p>
            <a:endParaRPr lang="en-GB"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085" y="980728"/>
            <a:ext cx="3015648" cy="5561856"/>
          </a:xfrm>
          <a:prstGeom prst="rect">
            <a:avLst/>
          </a:prstGeom>
        </p:spPr>
      </p:pic>
    </p:spTree>
    <p:extLst>
      <p:ext uri="{BB962C8B-B14F-4D97-AF65-F5344CB8AC3E}">
        <p14:creationId xmlns:p14="http://schemas.microsoft.com/office/powerpoint/2010/main" val="3401762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Pokaz na ekranie (4:3)</PresentationFormat>
  <Paragraphs>353</Paragraphs>
  <Slides>22</Slides>
  <Notes>2</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22</vt:i4>
      </vt:variant>
    </vt:vector>
  </HeadingPairs>
  <TitlesOfParts>
    <vt:vector size="29" baseType="lpstr">
      <vt:lpstr>Arial</vt:lpstr>
      <vt:lpstr>Arial Rounded MT Bold</vt:lpstr>
      <vt:lpstr>Calibri</vt:lpstr>
      <vt:lpstr>CommonBullets</vt:lpstr>
      <vt:lpstr>Wingdings</vt:lpstr>
      <vt:lpstr>Larissa</vt:lpstr>
      <vt:lpstr>1_Larissa</vt:lpstr>
      <vt:lpstr>Causes of mortality, diseases and potential threats of ospreys </vt:lpstr>
      <vt:lpstr>Prezentacja programu PowerPoint</vt:lpstr>
      <vt:lpstr>Post mortem examination</vt:lpstr>
      <vt:lpstr>anual  cycle</vt:lpstr>
      <vt:lpstr>analysed sample</vt:lpstr>
      <vt:lpstr>Prezentacja programu PowerPoint</vt:lpstr>
      <vt:lpstr>malformation</vt:lpstr>
      <vt:lpstr>Candidiasis C. albicans</vt:lpstr>
      <vt:lpstr>Background</vt:lpstr>
      <vt:lpstr>Pollutants of concern</vt:lpstr>
      <vt:lpstr>p,p´-Dichloro-Diphenyl-Trichloroethane (DDT)</vt:lpstr>
      <vt:lpstr>Prezentacja programu PowerPoint</vt:lpstr>
      <vt:lpstr>Flaviviridae Usutu-, West Nile Virus</vt:lpstr>
      <vt:lpstr>Usutu Virus  Flavivirus (Arbovirus)</vt:lpstr>
      <vt:lpstr>Prezentacja programu PowerPoint</vt:lpstr>
      <vt:lpstr>Usutu virus spreads among birds in Germany Birds in Germany are dying of the African Usutu virus. The disease is transmitted by mosquitoes. Blackbirds in particular have been infected in recent years </vt:lpstr>
      <vt:lpstr>West Nile Virus  Flavivirus (Arbovirus)</vt:lpstr>
      <vt:lpstr>WNV in Germany</vt:lpstr>
      <vt:lpstr>European Centre for Disease Prevention and Control  An agency of the European Union  </vt:lpstr>
      <vt:lpstr>West Nile  Virus in the USA</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Krone, Oliver</dc:creator>
  <cp:lastModifiedBy>Monika Ślusarska-Czuber</cp:lastModifiedBy>
  <cp:revision>352</cp:revision>
  <cp:lastPrinted>2015-03-05T08:38:23Z</cp:lastPrinted>
  <dcterms:created xsi:type="dcterms:W3CDTF">2015-02-25T17:20:22Z</dcterms:created>
  <dcterms:modified xsi:type="dcterms:W3CDTF">2018-10-24T10:43:17Z</dcterms:modified>
</cp:coreProperties>
</file>