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23"/>
  </p:notesMasterIdLst>
  <p:sldIdLst>
    <p:sldId id="256" r:id="rId2"/>
    <p:sldId id="257" r:id="rId3"/>
    <p:sldId id="280" r:id="rId4"/>
    <p:sldId id="258" r:id="rId5"/>
    <p:sldId id="281" r:id="rId6"/>
    <p:sldId id="282" r:id="rId7"/>
    <p:sldId id="283" r:id="rId8"/>
    <p:sldId id="284" r:id="rId9"/>
    <p:sldId id="291" r:id="rId10"/>
    <p:sldId id="285" r:id="rId11"/>
    <p:sldId id="286" r:id="rId12"/>
    <p:sldId id="288" r:id="rId13"/>
    <p:sldId id="289" r:id="rId14"/>
    <p:sldId id="290" r:id="rId15"/>
    <p:sldId id="292" r:id="rId16"/>
    <p:sldId id="293" r:id="rId17"/>
    <p:sldId id="295" r:id="rId18"/>
    <p:sldId id="294" r:id="rId19"/>
    <p:sldId id="296" r:id="rId20"/>
    <p:sldId id="276" r:id="rId21"/>
    <p:sldId id="278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7">
          <p15:clr>
            <a:srgbClr val="A4A3A4"/>
          </p15:clr>
        </p15:guide>
        <p15:guide id="2" pos="3742">
          <p15:clr>
            <a:srgbClr val="A4A3A4"/>
          </p15:clr>
        </p15:guide>
        <p15:guide id="3" pos="20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46B"/>
    <a:srgbClr val="598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49" autoAdjust="0"/>
    <p:restoredTop sz="88647" autoAdjust="0"/>
  </p:normalViewPr>
  <p:slideViewPr>
    <p:cSldViewPr showGuides="1">
      <p:cViewPr varScale="1">
        <p:scale>
          <a:sx n="79" d="100"/>
          <a:sy n="79" d="100"/>
        </p:scale>
        <p:origin x="1934" y="58"/>
      </p:cViewPr>
      <p:guideLst>
        <p:guide orient="horz" pos="907"/>
        <p:guide pos="3742"/>
        <p:guide pos="2018"/>
      </p:guideLst>
    </p:cSldViewPr>
  </p:slideViewPr>
  <p:outlineViewPr>
    <p:cViewPr>
      <p:scale>
        <a:sx n="33" d="100"/>
        <a:sy n="33" d="100"/>
      </p:scale>
      <p:origin x="0" y="4925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-server\Daten%20Allgemein\Aktenplan\600%20Projekte\601%20Laufende%20Projekte\610%20Fischadler\Auswertungen\Bestandszahlen\Deutschland\&#220;bersicht\Fischadler%20Bundesl&#228;nder%201990-200X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v-server\Daten%20Allgemein\Aktenplan\600%20Projekte\601%20Laufende%20Projekte\610%20Fischadler\Auswertungen\Bestandszahlen\Deutschland\&#220;bersicht\Fischadler%20Bundesl&#228;nder%201990-200X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26712071273791"/>
          <c:y val="0.12084499854184894"/>
          <c:w val="0.83817735178694985"/>
          <c:h val="0.76317512394284071"/>
        </c:manualLayout>
      </c:layout>
      <c:barChart>
        <c:barDir val="col"/>
        <c:grouping val="clustered"/>
        <c:varyColors val="0"/>
        <c:ser>
          <c:idx val="0"/>
          <c:order val="0"/>
          <c:tx>
            <c:v>Paare</c:v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numRef>
              <c:f>Bundesländer!$P$7:$P$12</c:f>
              <c:numCache>
                <c:formatCode>General</c:formatCode>
                <c:ptCount val="6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2015</c:v>
                </c:pt>
              </c:numCache>
            </c:numRef>
          </c:cat>
          <c:val>
            <c:numRef>
              <c:f>Bundesländer!$Q$7:$Q$12</c:f>
              <c:numCache>
                <c:formatCode>General</c:formatCode>
                <c:ptCount val="6"/>
                <c:pt idx="0">
                  <c:v>161</c:v>
                </c:pt>
                <c:pt idx="1">
                  <c:v>283</c:v>
                </c:pt>
                <c:pt idx="2">
                  <c:v>391</c:v>
                </c:pt>
                <c:pt idx="3">
                  <c:v>478</c:v>
                </c:pt>
                <c:pt idx="4">
                  <c:v>569</c:v>
                </c:pt>
                <c:pt idx="5">
                  <c:v>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57-4307-8B84-EA3F79FA1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175616"/>
        <c:axId val="116177152"/>
      </c:barChart>
      <c:catAx>
        <c:axId val="116175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0"/>
        </c:spPr>
        <c:txPr>
          <a:bodyPr/>
          <a:lstStyle/>
          <a:p>
            <a:pPr>
              <a:defRPr sz="1400" b="1"/>
            </a:pPr>
            <a:endParaRPr lang="pl-PL"/>
          </a:p>
        </c:txPr>
        <c:crossAx val="116177152"/>
        <c:crosses val="autoZero"/>
        <c:auto val="1"/>
        <c:lblAlgn val="ctr"/>
        <c:lblOffset val="100"/>
        <c:noMultiLvlLbl val="0"/>
      </c:catAx>
      <c:valAx>
        <c:axId val="1161771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de-DE" sz="1600"/>
                  <a:t>Paare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low"/>
        <c:spPr>
          <a:ln w="31750"/>
        </c:spPr>
        <c:txPr>
          <a:bodyPr/>
          <a:lstStyle/>
          <a:p>
            <a:pPr>
              <a:defRPr sz="1400" b="1"/>
            </a:pPr>
            <a:endParaRPr lang="pl-PL"/>
          </a:p>
        </c:txPr>
        <c:crossAx val="116175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93224165444649"/>
          <c:y val="6.7599221479871324E-2"/>
          <c:w val="0.82067916110217565"/>
          <c:h val="0.708626321720028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'ND-SA'!$C$1</c:f>
              <c:strCache>
                <c:ptCount val="1"/>
                <c:pt idx="0">
                  <c:v>Niedersachsen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'ND-SA'!$A$2:$A$16</c:f>
              <c:strCache>
                <c:ptCount val="1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</c:strCache>
            </c:strRef>
          </c:cat>
          <c:val>
            <c:numRef>
              <c:f>'ND-SA'!$C$2:$C$16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F-4830-97EA-E7BFF628DD5D}"/>
            </c:ext>
          </c:extLst>
        </c:ser>
        <c:ser>
          <c:idx val="1"/>
          <c:order val="1"/>
          <c:tx>
            <c:strRef>
              <c:f>'ND-SA'!$D$1</c:f>
              <c:strCache>
                <c:ptCount val="1"/>
                <c:pt idx="0">
                  <c:v>Sachsen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'ND-SA'!$A$2:$A$16</c:f>
              <c:strCache>
                <c:ptCount val="1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</c:strCache>
            </c:strRef>
          </c:cat>
          <c:val>
            <c:numRef>
              <c:f>'ND-SA'!$D$2:$D$16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4</c:v>
                </c:pt>
                <c:pt idx="9">
                  <c:v>5</c:v>
                </c:pt>
                <c:pt idx="10">
                  <c:v>6</c:v>
                </c:pt>
                <c:pt idx="11">
                  <c:v>8</c:v>
                </c:pt>
                <c:pt idx="12">
                  <c:v>11</c:v>
                </c:pt>
                <c:pt idx="13">
                  <c:v>21</c:v>
                </c:pt>
                <c:pt idx="1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FF-4830-97EA-E7BFF628DD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321664"/>
        <c:axId val="116323840"/>
      </c:barChart>
      <c:catAx>
        <c:axId val="116321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Jahr</a:t>
                </a:r>
              </a:p>
            </c:rich>
          </c:tx>
          <c:layout>
            <c:manualLayout>
              <c:xMode val="edge"/>
              <c:yMode val="edge"/>
              <c:x val="0.49596159175755328"/>
              <c:y val="0.9114239436286680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l-PL"/>
          </a:p>
        </c:txPr>
        <c:crossAx val="1163238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16323840"/>
        <c:scaling>
          <c:orientation val="minMax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Horstpaare [n]</a:t>
                </a:r>
              </a:p>
            </c:rich>
          </c:tx>
          <c:layout>
            <c:manualLayout>
              <c:xMode val="edge"/>
              <c:yMode val="edge"/>
              <c:x val="1.615510017769518E-2"/>
              <c:y val="0.289044950462273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l-PL"/>
          </a:p>
        </c:txPr>
        <c:crossAx val="116321664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9751569097341093"/>
          <c:y val="7.9279279279279274E-2"/>
          <c:w val="0.25217423908967967"/>
          <c:h val="0.12792792792792793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5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l-PL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F08E0-311A-40C3-B295-F80AAF30ABFC}" type="datetimeFigureOut">
              <a:rPr lang="de-DE" smtClean="0"/>
              <a:pPr/>
              <a:t>13.09.2018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37B36-256F-44A3-8EB0-0E1FC5470CC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20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Layout (Standardlayout): Titelfolie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682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839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0155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225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113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Grafik</a:t>
            </a:r>
            <a:r>
              <a:rPr lang="de-DE" baseline="0" dirty="0"/>
              <a:t> einsetzen, bzw. Austauschen:</a:t>
            </a:r>
          </a:p>
          <a:p>
            <a:r>
              <a:rPr lang="de-DE" dirty="0"/>
              <a:t>Nach dem Einfügen einer neuen Grafik muss diese in den Hintergrund gesetzt,</a:t>
            </a:r>
          </a:p>
          <a:p>
            <a:r>
              <a:rPr lang="de-DE" dirty="0"/>
              <a:t>z.B. durch einen Rechtsklick auf die Grafik und dann im Kontextmenü „in den Hintergrund” --&gt; „in den Hintergrund” wählen.</a:t>
            </a:r>
          </a:p>
          <a:p>
            <a:endParaRPr lang="de-DE" dirty="0"/>
          </a:p>
          <a:p>
            <a:r>
              <a:rPr lang="de-DE" dirty="0"/>
              <a:t>Layout (Benutzerdefiniertes Layout): Titelfolie</a:t>
            </a:r>
            <a:r>
              <a:rPr lang="de-DE" baseline="0" dirty="0"/>
              <a:t> Bild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(Benutzerdefiniertes Layout): Nur Titel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(Benutzerdefiniertes Layout): Abschlussfolie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(Benutzerdefiniertes Layout): Titel und Inhalt + drei Bilder schmal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Gliederungspunkte werden durch erhöhen/verringern</a:t>
            </a:r>
            <a:r>
              <a:rPr lang="de-DE" baseline="0" dirty="0"/>
              <a:t> des Listenebene erzeugt/formatiert (Listenebene 2-5)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Nummerierungen werden durch erhöhen/verringern</a:t>
            </a:r>
            <a:r>
              <a:rPr lang="de-DE" baseline="0" dirty="0"/>
              <a:t> des Listenebene erzeugt/formatiert (Listenebene 6-9)</a:t>
            </a: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>
                <a:sym typeface="Wingdings" pitchFamily="2" charset="2"/>
              </a:rPr>
              <a:t> </a:t>
            </a:r>
            <a:r>
              <a:rPr lang="de-DE" baseline="0" dirty="0"/>
              <a:t>Bitte Gliederungen und/oder Nummerierungen </a:t>
            </a:r>
            <a:r>
              <a:rPr lang="de-DE" b="1" baseline="0" dirty="0">
                <a:solidFill>
                  <a:schemeClr val="accent3"/>
                </a:solidFill>
              </a:rPr>
              <a:t>NICHT</a:t>
            </a:r>
            <a:r>
              <a:rPr lang="de-DE" baseline="0" dirty="0"/>
              <a:t> über die Schaltfläche „Gliederungen“ oder „Nummerierungen“ erstellen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Layout (Standardlayout): Titel und Inhalt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09135"/>
            <a:ext cx="6101509" cy="2133603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5200" cap="none" normalizeH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48784"/>
            <a:ext cx="6101509" cy="1752600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16" name="Bild 15" descr="NABU_Logo_fuer_ppt_NABU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64" y="10718"/>
            <a:ext cx="2030036" cy="1725226"/>
          </a:xfrm>
          <a:prstGeom prst="rect">
            <a:avLst/>
          </a:prstGeom>
        </p:spPr>
      </p:pic>
      <p:pic>
        <p:nvPicPr>
          <p:cNvPr id="9" name="Bild 8" descr="weisstorch_final_ManfredDelpho_grusskarte_rz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224" y="3634038"/>
            <a:ext cx="4342299" cy="328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980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ilder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1439862"/>
            <a:ext cx="9144000" cy="504420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BBD9-88F3-413C-9FD6-302034F4B9F8}" type="datetime2">
              <a:rPr lang="de-DE" smtClean="0"/>
              <a:pPr/>
              <a:t>Donnerstag, 13. September 2018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PowerPoint Vorlage  -  Ver.  1.0.0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6484069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2899" y="1439863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2574793" y="1439863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4686687" y="1439862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798580" y="1439862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457199" y="3097213"/>
            <a:ext cx="1893919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2574794" y="3097213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4686687" y="3101270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798580" y="3105327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2729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trenn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8170"/>
            <a:ext cx="8037513" cy="2465237"/>
          </a:xfrm>
        </p:spPr>
        <p:txBody>
          <a:bodyPr anchor="b">
            <a:normAutofit/>
          </a:bodyPr>
          <a:lstStyle>
            <a:lvl1pPr algn="l">
              <a:defRPr sz="4800" b="0" cap="all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355464"/>
            <a:ext cx="8037513" cy="2771588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400">
                <a:solidFill>
                  <a:srgbClr val="598F1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AF1C-F7D3-4C0C-ABA0-F42A9F1568FD}" type="datetime2">
              <a:rPr lang="de-DE" smtClean="0"/>
              <a:pPr/>
              <a:t>Donnerstag, 13. September 2018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PowerPoint Vorlage  -  Ver.  1.0.0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6484069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496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63DEC4B-833B-4289-B0AD-3334FEA285D7}" type="datetime2">
              <a:rPr lang="de-DE" smtClean="0"/>
              <a:pPr/>
              <a:t>Donnerstag, 13. September 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PowerPoint Vorlage  -  Ver.  1.0.0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575624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1FCFA-5114-46BE-A74F-60150C18E048}" type="datetime2">
              <a:rPr lang="de-DE" smtClean="0"/>
              <a:pPr/>
              <a:t>Donnerstag, 13. September 2018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PowerPoint Vorlage  -  Ver.  1.0.0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6157913"/>
            <a:ext cx="8229600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0174E-AD54-4B83-9177-3DECF453292B}" type="datetime2">
              <a:rPr lang="de-DE" smtClean="0"/>
              <a:pPr/>
              <a:t>Donnerstag, 13. September 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PowerPoint Vorlage  -  Ver.  1.0.0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D825B-6BAD-4BE6-83D5-9D8C8E5145EB}" type="datetime2">
              <a:rPr lang="de-DE" smtClean="0"/>
              <a:pPr/>
              <a:t>Donnerstag, 13. September 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PowerPoint Vorlage  -  Ver.  1.0.0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7113964" y="1973436"/>
            <a:ext cx="1844820" cy="4343364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sz="1200"/>
              <a:t>Textmasterformate durch Klicken bearbeiten</a:t>
            </a:r>
          </a:p>
        </p:txBody>
      </p:sp>
      <p:pic>
        <p:nvPicPr>
          <p:cNvPr id="8" name="Bild 7" descr="NABU_Logo_fuer_ppt_NABU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64" y="10718"/>
            <a:ext cx="2030036" cy="172522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02860"/>
            <a:ext cx="6582292" cy="149690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pic>
        <p:nvPicPr>
          <p:cNvPr id="13" name="Bild 8" descr="weisstorch_final_ManfredDelpho_grusskarte_rz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07" y="795657"/>
            <a:ext cx="7569045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7325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9FEC-85E7-4DED-9C34-3F2D5BE549FE}" type="datetime2">
              <a:rPr lang="de-DE" smtClean="0"/>
              <a:pPr/>
              <a:t>Donnerstag, 13. September 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PowerPoint Vorlage  -  Ver.  1.0.0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40000"/>
            <a:ext cx="4038600" cy="4719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40000"/>
            <a:ext cx="4038600" cy="4719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C2A39-CFA1-45A6-BC82-019AFA20EAF4}" type="datetime2">
              <a:rPr lang="de-DE" smtClean="0"/>
              <a:pPr/>
              <a:t>Donnerstag, 13. September 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PowerPoint Vorlage  -  Ver.  1.0.0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397ED-A145-49FC-8347-DB0B30B46503}" type="datetime2">
              <a:rPr lang="de-DE" smtClean="0"/>
              <a:pPr/>
              <a:t>Donnerstag, 13. September 2018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PowerPoint Vorlage  -  Ver.  1.0.0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3600" y="1439863"/>
            <a:ext cx="5252856" cy="46863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27360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71FDE-1AFD-4789-8106-880C1337E07E}" type="datetime2">
              <a:rPr lang="de-DE" smtClean="0"/>
              <a:pPr/>
              <a:t>Donnerstag, 13. September 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PowerPoint Vorlage  -  Ver.  1.0.0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893124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4893124"/>
            <a:ext cx="6101509" cy="846648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800" cap="none" normalizeH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5739772"/>
            <a:ext cx="6101509" cy="507858"/>
          </a:xfr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57200" y="0"/>
            <a:ext cx="1562400" cy="13284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24949695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7200" y="1440000"/>
            <a:ext cx="8229600" cy="471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6159600"/>
            <a:ext cx="8229600" cy="259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78D-347D-459F-AA71-57F40CBF3782}" type="datetime2">
              <a:rPr lang="de-DE" smtClean="0"/>
              <a:pPr/>
              <a:t>Donnerstag, 13. September 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PowerPoint Vorlage  -  Ver.  1.0.0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C30A-3B7C-4285-AA23-A6B879B8A89B}" type="datetime2">
              <a:rPr lang="de-DE" smtClean="0"/>
              <a:pPr/>
              <a:t>Donnerstag, 13. September 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PowerPoint Vorlage  -  Ver.  1.0.0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0C3E-9BCD-4C87-8291-3657C548CCE1}" type="datetime2">
              <a:rPr lang="de-DE" smtClean="0"/>
              <a:pPr/>
              <a:t>Donnerstag, 13. September 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PowerPoint Vorlage  -  Ver.  1.0.0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C7B9E-10CE-43F7-B1C0-FF2E876F370F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832C-CC3F-4CFB-8F2A-93412CB6EEBF}" type="datetime2">
              <a:rPr lang="de-DE" smtClean="0"/>
              <a:pPr/>
              <a:t>Donnerstag, 13. September 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PowerPoint Vorlage  -  Ver.  1.0.0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FD5B1-68CB-4A29-8F6C-4D18DB05CB6D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6159600"/>
            <a:ext cx="8229600" cy="259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1439862"/>
            <a:ext cx="9144000" cy="504420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0" y="1439862"/>
            <a:ext cx="9144000" cy="504420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091D-8DB4-4C84-AA57-0F1BEB9A69FD}" type="datetime2">
              <a:rPr lang="de-DE" smtClean="0"/>
              <a:pPr/>
              <a:t>Donnerstag, 13. September 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PowerPoint Vorlage  -  Ver.  1.0.0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6484069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6"/>
          <p:cNvSpPr>
            <a:spLocks noGrp="1"/>
          </p:cNvSpPr>
          <p:nvPr>
            <p:ph sz="quarter" idx="14"/>
          </p:nvPr>
        </p:nvSpPr>
        <p:spPr>
          <a:xfrm>
            <a:off x="457200" y="1619250"/>
            <a:ext cx="8229600" cy="45386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6157913"/>
            <a:ext cx="8229600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234638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1439862"/>
            <a:ext cx="9144000" cy="504420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0000"/>
            <a:ext cx="4038600" cy="4537913"/>
          </a:xfrm>
        </p:spPr>
        <p:txBody>
          <a:bodyPr lIns="0" tIns="0" rIns="0" bIns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0000"/>
            <a:ext cx="4038600" cy="4537913"/>
          </a:xfrm>
        </p:spPr>
        <p:txBody>
          <a:bodyPr lIns="0" tIns="0" rIns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buAutoNum type="arabicPeriod"/>
              <a:defRPr sz="2000"/>
            </a:lvl6pPr>
            <a:lvl7pPr>
              <a:buAutoNum type="arabicPeriod"/>
              <a:defRPr sz="2000"/>
            </a:lvl7pPr>
            <a:lvl8pPr>
              <a:buAutoNum type="arabicPeriod"/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4F1B4-A83D-4573-BFA4-00A48565E13C}" type="datetime2">
              <a:rPr lang="de-DE" smtClean="0"/>
              <a:pPr/>
              <a:t>Donnerstag, 13. September 2018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PowerPoint Vorlage  -  Ver.  1.0.0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6484069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6157913"/>
            <a:ext cx="4038600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48200" y="6157913"/>
            <a:ext cx="4038600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024197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+ Bil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040"/>
            <a:ext cx="5251449" cy="990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440000"/>
            <a:ext cx="5251450" cy="4718304"/>
          </a:xfrm>
        </p:spPr>
        <p:txBody>
          <a:bodyPr lIns="0" tIns="0" rIns="0" bIns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D3AE-5583-4739-9391-126B28CA5422}" type="datetime2">
              <a:rPr lang="de-DE" smtClean="0"/>
              <a:pPr/>
              <a:t>Donnerstag, 13. September 2018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PowerPoint Vorlage  -  Ver.  1.0.0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0"/>
            <a:ext cx="3211286" cy="649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57200" y="6157913"/>
            <a:ext cx="5251450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518767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+ 2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040"/>
            <a:ext cx="5251449" cy="990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440000"/>
            <a:ext cx="5251450" cy="4718304"/>
          </a:xfrm>
        </p:spPr>
        <p:txBody>
          <a:bodyPr lIns="0" tIns="0" rIns="0" bIns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D4FE-F763-43E9-B9A5-6C33E5F80F7E}" type="datetime2">
              <a:rPr lang="de-DE" smtClean="0"/>
              <a:pPr/>
              <a:t>Donnerstag, 13. September 2018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PowerPoint Vorlage  -  Ver.  1.0.0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3531810"/>
            <a:ext cx="3211286" cy="296619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0" y="1"/>
            <a:ext cx="3211286" cy="332135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6157913"/>
            <a:ext cx="5251449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555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3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040"/>
            <a:ext cx="5251449" cy="990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440000"/>
            <a:ext cx="5251450" cy="4718304"/>
          </a:xfrm>
        </p:spPr>
        <p:txBody>
          <a:bodyPr lIns="0" tIns="0" rIns="0" bIns="0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2AC70-DDB6-4A4A-AB5C-5BE3BC2C17A7}" type="datetime2">
              <a:rPr lang="de-DE" smtClean="0"/>
              <a:pPr/>
              <a:t>Donnerstag, 13. September 2018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PowerPoint Vorlage  -  Ver.  1.0.0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2221200"/>
            <a:ext cx="3211286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0" y="1"/>
            <a:ext cx="3211286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6157913"/>
            <a:ext cx="5251449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5940000" y="4438800"/>
            <a:ext cx="3203575" cy="205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555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1A3C4-BA0B-4BC6-96C1-329CD615DB8A}" type="datetime2">
              <a:rPr lang="de-DE" smtClean="0"/>
              <a:pPr/>
              <a:t>Donnerstag, 13. September 2018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/>
              <a:t>PowerPoint Vorlage  -  Ver.  1.0.0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6484069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2899" y="1439863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2574793" y="1439863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4686687" y="1439862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798580" y="1439862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457199" y="3097213"/>
            <a:ext cx="1893919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2574794" y="3097213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4686687" y="3101270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798580" y="3105327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670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9040"/>
            <a:ext cx="8229600" cy="990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47179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fld id="{29F4AE5C-BDB9-4D57-93E8-A1B7F1B63554}" type="datetime2">
              <a:rPr lang="de-DE" smtClean="0"/>
              <a:pPr/>
              <a:t>Donnerstag, 13. September 2018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7009" y="6620400"/>
            <a:ext cx="4399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r>
              <a:rPr lang="de-DE"/>
              <a:t>PowerPoint Vorlage  -  Ver.  1.0.0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fld id="{9D26C6B8-7DF4-4F01-8878-A6272B56DAC3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8" name="Bild 7" descr="NABU_Wormarke_Logo_fuer_ppt_NABU.pn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91070"/>
            <a:ext cx="763156" cy="1775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84" r:id="rId3"/>
    <p:sldLayoutId id="2147483668" r:id="rId4"/>
    <p:sldLayoutId id="2147483670" r:id="rId5"/>
    <p:sldLayoutId id="2147483671" r:id="rId6"/>
    <p:sldLayoutId id="2147483672" r:id="rId7"/>
    <p:sldLayoutId id="2147483683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100" baseline="0">
          <a:solidFill>
            <a:schemeClr val="tx2"/>
          </a:solidFill>
          <a:latin typeface="Source Sans Pro"/>
          <a:ea typeface="+mj-ea"/>
          <a:cs typeface="Source Sans Pro"/>
        </a:defRPr>
      </a:lvl1pPr>
    </p:titleStyle>
    <p:bodyStyle>
      <a:lvl1pPr marL="0" indent="0" algn="l" defTabSz="9144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SzPct val="85000"/>
        <a:buFont typeface="Arial" pitchFamily="34" charset="0"/>
        <a:buNone/>
        <a:defRPr sz="2000" kern="1200" baseline="0">
          <a:solidFill>
            <a:schemeClr val="tx1"/>
          </a:solidFill>
          <a:latin typeface="Source Sans Pro"/>
          <a:ea typeface="+mn-ea"/>
          <a:cs typeface="Source Sans Pro"/>
        </a:defRPr>
      </a:lvl1pPr>
      <a:lvl2pPr marL="176400" indent="-176400" algn="l" defTabSz="9144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2000" kern="1200" baseline="0">
          <a:solidFill>
            <a:schemeClr val="tx1"/>
          </a:solidFill>
          <a:latin typeface="Source Sans Pro"/>
          <a:ea typeface="+mn-ea"/>
          <a:cs typeface="Source Sans Pro"/>
        </a:defRPr>
      </a:lvl2pPr>
      <a:lvl3pPr marL="363600" indent="-176400" algn="l" defTabSz="9144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2000" kern="1200" baseline="0">
          <a:solidFill>
            <a:schemeClr val="tx1"/>
          </a:solidFill>
          <a:latin typeface="Source Sans Pro"/>
          <a:ea typeface="+mn-ea"/>
          <a:cs typeface="Source Sans Pro"/>
        </a:defRPr>
      </a:lvl3pPr>
      <a:lvl4pPr marL="543600" indent="-183600" algn="l" defTabSz="9144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Font typeface="Arial"/>
        <a:buChar char="•"/>
        <a:defRPr sz="2000" kern="1200" baseline="0">
          <a:solidFill>
            <a:schemeClr val="tx1"/>
          </a:solidFill>
          <a:latin typeface="Source Sans Pro"/>
          <a:ea typeface="+mn-ea"/>
          <a:cs typeface="Source Sans Pro"/>
        </a:defRPr>
      </a:lvl4pPr>
      <a:lvl5pPr marL="716400" indent="-176400" algn="l" defTabSz="914400" rtl="0" eaLnBrk="1" latinLnBrk="0" hangingPunct="1">
        <a:spcBef>
          <a:spcPts val="1000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2000" kern="1200" baseline="0">
          <a:solidFill>
            <a:schemeClr val="tx1"/>
          </a:solidFill>
          <a:latin typeface="Source Sans Pro"/>
          <a:ea typeface="+mn-ea"/>
          <a:cs typeface="Source Sans Pro"/>
        </a:defRPr>
      </a:lvl5pPr>
      <a:lvl6pPr marL="360000" indent="-360000" algn="l" defTabSz="914400" rtl="0" eaLnBrk="1" latinLnBrk="0" hangingPunct="1">
        <a:spcBef>
          <a:spcPts val="100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spcBef>
          <a:spcPts val="100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360000" algn="l" defTabSz="914400" rtl="0" eaLnBrk="1" latinLnBrk="0" hangingPunct="1">
        <a:spcBef>
          <a:spcPts val="100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360000" algn="l" defTabSz="914400" rtl="0" eaLnBrk="1" latinLnBrk="0" hangingPunct="1">
        <a:spcBef>
          <a:spcPts val="100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0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5.emf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jpe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chart" Target="../charts/char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:\Aktenplan\500 Bibliothek &amp; Archive\550 Fotos &amp; Filme &amp; Tonträger\Digitalfotos, Foto-Scans\Vögel\Fischadler\Mayer, Michael\FA 2FC a Mayer komp.jpg"/>
          <p:cNvPicPr>
            <a:picLocks noChangeAspect="1" noChangeArrowheads="1"/>
          </p:cNvPicPr>
          <p:nvPr/>
        </p:nvPicPr>
        <p:blipFill>
          <a:blip r:embed="rId3" cstate="print"/>
          <a:srcRect l="10150" r="13380"/>
          <a:stretch>
            <a:fillRect/>
          </a:stretch>
        </p:blipFill>
        <p:spPr bwMode="auto">
          <a:xfrm>
            <a:off x="4716015" y="2276872"/>
            <a:ext cx="4110999" cy="3990140"/>
          </a:xfrm>
          <a:prstGeom prst="rect">
            <a:avLst/>
          </a:prstGeom>
          <a:noFill/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800" dirty="0" err="1" smtClean="0"/>
              <a:t>Populacja</a:t>
            </a:r>
            <a:r>
              <a:rPr lang="de-DE" sz="4800" dirty="0" smtClean="0"/>
              <a:t> l</a:t>
            </a:r>
            <a:r>
              <a:rPr lang="pl-PL" sz="4800" dirty="0" smtClean="0"/>
              <a:t>ę</a:t>
            </a:r>
            <a:r>
              <a:rPr lang="de-DE" sz="4800" dirty="0" err="1" smtClean="0"/>
              <a:t>gowa</a:t>
            </a:r>
            <a:r>
              <a:rPr lang="de-DE" sz="4800" dirty="0" smtClean="0"/>
              <a:t> </a:t>
            </a:r>
            <a:r>
              <a:rPr lang="de-DE" sz="4800" dirty="0" err="1" smtClean="0"/>
              <a:t>rybo</a:t>
            </a:r>
            <a:r>
              <a:rPr lang="pl-PL" sz="4800" dirty="0" smtClean="0"/>
              <a:t>ł</a:t>
            </a:r>
            <a:r>
              <a:rPr lang="de-DE" sz="4800" dirty="0" err="1" smtClean="0"/>
              <a:t>owa</a:t>
            </a:r>
            <a:r>
              <a:rPr lang="de-DE" sz="4800" dirty="0" smtClean="0"/>
              <a:t> w </a:t>
            </a:r>
            <a:r>
              <a:rPr lang="de-DE" sz="4800" dirty="0" err="1" smtClean="0"/>
              <a:t>Niemczech</a:t>
            </a:r>
            <a:endParaRPr lang="de-DE" sz="4800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Daniel Schmidt-Rothmund 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pl-PL" sz="1200" b="1" dirty="0" smtClean="0"/>
              <a:t>Warsztaty międzynarodowe</a:t>
            </a:r>
            <a:r>
              <a:rPr lang="de-DE" sz="1200" b="1" dirty="0" smtClean="0"/>
              <a:t>, 17</a:t>
            </a:r>
            <a:r>
              <a:rPr lang="pl-PL" sz="1200" b="1" dirty="0" smtClean="0"/>
              <a:t>-</a:t>
            </a:r>
            <a:r>
              <a:rPr lang="de-DE" sz="1200" b="1" dirty="0" smtClean="0"/>
              <a:t>19.10.2018 r.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/>
            </a:r>
            <a:br>
              <a:rPr lang="de-DE" sz="1800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Szczecin, 17</a:t>
            </a:r>
            <a:r>
              <a:rPr lang="pl-PL" dirty="0" smtClean="0"/>
              <a:t> </a:t>
            </a:r>
            <a:r>
              <a:rPr lang="de-DE" dirty="0" err="1" smtClean="0"/>
              <a:t>pa</a:t>
            </a:r>
            <a:r>
              <a:rPr lang="pl-PL" dirty="0" smtClean="0"/>
              <a:t>ź</a:t>
            </a:r>
            <a:r>
              <a:rPr lang="de-DE" dirty="0" err="1" smtClean="0"/>
              <a:t>dziernik</a:t>
            </a:r>
            <a:r>
              <a:rPr lang="pl-PL" dirty="0" smtClean="0"/>
              <a:t>a</a:t>
            </a:r>
            <a:r>
              <a:rPr lang="de-DE" dirty="0" smtClean="0"/>
              <a:t> </a:t>
            </a:r>
            <a:r>
              <a:rPr lang="de-DE" dirty="0"/>
              <a:t>2018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1031" name="Picture 7" descr="M:\Aktenplan\600 Projekte\601 Laufende Projekte\610 Fischadler\Auswertungen\Abbildungen\Karten\Verbreitungskarten\panhal_D_2003-2004_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84984"/>
            <a:ext cx="1265754" cy="158417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33" name="Grafik 13" descr="NABU_Logo_RG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0"/>
            <a:ext cx="1771650" cy="1447800"/>
          </a:xfrm>
          <a:prstGeom prst="rect">
            <a:avLst/>
          </a:prstGeom>
          <a:noFill/>
        </p:spPr>
      </p:pic>
      <p:pic>
        <p:nvPicPr>
          <p:cNvPr id="1034" name="Grafik 7" descr="NABU_Logo_Balke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3587" y="1412776"/>
            <a:ext cx="2030413" cy="53975"/>
          </a:xfrm>
          <a:prstGeom prst="rect">
            <a:avLst/>
          </a:prstGeom>
          <a:noFill/>
        </p:spPr>
      </p:pic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7668344" y="6021288"/>
            <a:ext cx="11521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DE" sz="1000" dirty="0"/>
              <a:t>M. Mayer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Odległe zasiedlanie</a:t>
            </a:r>
            <a:endParaRPr lang="de-DE" sz="2800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dirty="0" err="1" smtClean="0"/>
              <a:t>Migracja</a:t>
            </a:r>
            <a:r>
              <a:rPr lang="de-DE" dirty="0" smtClean="0"/>
              <a:t> z </a:t>
            </a:r>
            <a:r>
              <a:rPr lang="de-DE" dirty="0" err="1" smtClean="0"/>
              <a:t>Niemiec</a:t>
            </a:r>
            <a:r>
              <a:rPr lang="de-DE" dirty="0" smtClean="0"/>
              <a:t> do</a:t>
            </a:r>
            <a:r>
              <a:rPr lang="pl-PL" dirty="0" smtClean="0"/>
              <a:t>: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 smtClean="0"/>
              <a:t>Francji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 smtClean="0"/>
              <a:t>Holandii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 smtClean="0"/>
              <a:t>Polski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 smtClean="0"/>
              <a:t>Szwecji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 smtClean="0"/>
              <a:t>Walii</a:t>
            </a:r>
            <a:r>
              <a:rPr lang="pl-PL" dirty="0" smtClean="0"/>
              <a:t> (?)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3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888918"/>
            <a:ext cx="4677097" cy="431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28"/>
          <p:cNvSpPr>
            <a:spLocks noChangeShapeType="1"/>
          </p:cNvSpPr>
          <p:nvPr/>
        </p:nvSpPr>
        <p:spPr bwMode="auto">
          <a:xfrm flipH="1">
            <a:off x="4355974" y="4365104"/>
            <a:ext cx="648073" cy="50405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 flipH="1" flipV="1">
            <a:off x="3995936" y="4293096"/>
            <a:ext cx="1008112" cy="7200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9" name="Line 28"/>
          <p:cNvSpPr>
            <a:spLocks noChangeShapeType="1"/>
          </p:cNvSpPr>
          <p:nvPr/>
        </p:nvSpPr>
        <p:spPr bwMode="auto">
          <a:xfrm flipV="1">
            <a:off x="5004048" y="4005064"/>
            <a:ext cx="72008" cy="36004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0" name="Line 28"/>
          <p:cNvSpPr>
            <a:spLocks noChangeShapeType="1"/>
          </p:cNvSpPr>
          <p:nvPr/>
        </p:nvSpPr>
        <p:spPr bwMode="auto">
          <a:xfrm flipV="1">
            <a:off x="5004048" y="4293096"/>
            <a:ext cx="216024" cy="7200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pSp>
        <p:nvGrpSpPr>
          <p:cNvPr id="21" name="Gruppieren 20"/>
          <p:cNvGrpSpPr>
            <a:grpSpLocks noChangeAspect="1"/>
          </p:cNvGrpSpPr>
          <p:nvPr/>
        </p:nvGrpSpPr>
        <p:grpSpPr>
          <a:xfrm>
            <a:off x="539551" y="3861048"/>
            <a:ext cx="2922363" cy="2149969"/>
            <a:chOff x="4211960" y="1988840"/>
            <a:chExt cx="4351113" cy="3201094"/>
          </a:xfrm>
        </p:grpSpPr>
        <p:pic>
          <p:nvPicPr>
            <p:cNvPr id="22" name="Picture 5" descr="Panhal_NigelBeersSmith_6C_4u (2)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1960" y="1988840"/>
              <a:ext cx="4351113" cy="318528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4211960" y="4869159"/>
              <a:ext cx="1922582" cy="32077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800" dirty="0"/>
                <a:t>N. Beers-Smith</a:t>
              </a:r>
              <a:endParaRPr lang="de-DE" sz="1000" dirty="0"/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620688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7" name="Gruppieren 26"/>
          <p:cNvGrpSpPr/>
          <p:nvPr/>
        </p:nvGrpSpPr>
        <p:grpSpPr>
          <a:xfrm>
            <a:off x="6732240" y="3284984"/>
            <a:ext cx="1832792" cy="2605584"/>
            <a:chOff x="6372200" y="2996952"/>
            <a:chExt cx="2264840" cy="3325664"/>
          </a:xfrm>
        </p:grpSpPr>
        <p:pic>
          <p:nvPicPr>
            <p:cNvPr id="25" name="Picture 3" descr="M:\Aktenplan\500 Bibliothek &amp; Archive\550 Fotos &amp; Filme &amp; Tonträger\Digitalfotos, Foto-Scans\Vögel\Fischadler\Polen\Panhal Y17 Antoni Kasprzak 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72200" y="2996952"/>
              <a:ext cx="2233183" cy="3325664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7092280" y="2996952"/>
              <a:ext cx="1544760" cy="314267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sz="1000" dirty="0"/>
                <a:t>A. Kasprzak</a:t>
              </a:r>
            </a:p>
          </p:txBody>
        </p:sp>
      </p:grpSp>
      <p:sp>
        <p:nvSpPr>
          <p:cNvPr id="28" name="Line 28">
            <a:extLst>
              <a:ext uri="{FF2B5EF4-FFF2-40B4-BE49-F238E27FC236}">
                <a16:creationId xmlns:a16="http://schemas.microsoft.com/office/drawing/2014/main" id="{24902931-E204-4D9F-8155-94341D7686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08373" y="4373488"/>
            <a:ext cx="495673" cy="7200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Nowe </a:t>
            </a:r>
            <a:r>
              <a:rPr lang="pl-PL" dirty="0" smtClean="0"/>
              <a:t>zasiedlanie</a:t>
            </a:r>
            <a:r>
              <a:rPr lang="de-DE" dirty="0" smtClean="0"/>
              <a:t> </a:t>
            </a:r>
            <a:r>
              <a:rPr lang="de-DE" dirty="0"/>
              <a:t>w</a:t>
            </a:r>
            <a:r>
              <a:rPr lang="de-DE" dirty="0" smtClean="0"/>
              <a:t> </a:t>
            </a:r>
            <a:r>
              <a:rPr lang="de-DE" dirty="0" err="1" smtClean="0"/>
              <a:t>Niemczech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dirty="0" err="1" smtClean="0"/>
              <a:t>Migracja</a:t>
            </a:r>
            <a:r>
              <a:rPr lang="de-DE" dirty="0" smtClean="0"/>
              <a:t> z</a:t>
            </a:r>
            <a:r>
              <a:rPr lang="pl-PL" dirty="0" smtClean="0"/>
              <a:t>: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 smtClean="0"/>
              <a:t>Francji</a:t>
            </a:r>
            <a:r>
              <a:rPr lang="de-DE" dirty="0" smtClean="0"/>
              <a:t> </a:t>
            </a:r>
            <a:r>
              <a:rPr lang="de-DE" dirty="0"/>
              <a:t>(1 </a:t>
            </a:r>
            <a:r>
              <a:rPr lang="de-DE" dirty="0" err="1" smtClean="0"/>
              <a:t>szt</a:t>
            </a:r>
            <a:r>
              <a:rPr lang="de-DE" dirty="0" smtClean="0"/>
              <a:t>.)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 smtClean="0"/>
              <a:t>Polski</a:t>
            </a:r>
            <a:r>
              <a:rPr lang="de-DE" dirty="0" smtClean="0"/>
              <a:t> (2 </a:t>
            </a:r>
            <a:r>
              <a:rPr lang="de-DE" dirty="0" err="1" smtClean="0"/>
              <a:t>szt</a:t>
            </a:r>
            <a:r>
              <a:rPr lang="de-DE" dirty="0" smtClean="0"/>
              <a:t>.)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3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888918"/>
            <a:ext cx="4677097" cy="431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28"/>
          <p:cNvSpPr>
            <a:spLocks noChangeShapeType="1"/>
          </p:cNvSpPr>
          <p:nvPr/>
        </p:nvSpPr>
        <p:spPr bwMode="auto">
          <a:xfrm flipV="1">
            <a:off x="4355976" y="4653135"/>
            <a:ext cx="576064" cy="21602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0" name="Line 28"/>
          <p:cNvSpPr>
            <a:spLocks noChangeShapeType="1"/>
          </p:cNvSpPr>
          <p:nvPr/>
        </p:nvSpPr>
        <p:spPr bwMode="auto">
          <a:xfrm flipH="1">
            <a:off x="5004048" y="4293096"/>
            <a:ext cx="216024" cy="144016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38914" name="Picture 2" descr="M:\Aktenplan\500 Bibliothek &amp; Archive\550 Fotos &amp; Filme &amp; Tonträger\Digitalfotos, Foto-Scans\Vögel\Fischadler\Schmidt-Rothmund\2008\FA-Tour Juni 2008\9GU aus Pol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2636912"/>
            <a:ext cx="1996378" cy="3000672"/>
          </a:xfrm>
          <a:prstGeom prst="rect">
            <a:avLst/>
          </a:prstGeom>
          <a:noFill/>
        </p:spPr>
      </p:pic>
      <p:pic>
        <p:nvPicPr>
          <p:cNvPr id="38915" name="Picture 3" descr="M:\Aktenplan\500 Bibliothek &amp; Archive\550 Fotos &amp; Filme &amp; Tonträger\Digitalfotos, Foto-Scans\Vögel\Fischadler\Schmidt-Rothmund\2014\Wondrebaue\Matthias mit Franzo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2985" y="3110057"/>
            <a:ext cx="2814899" cy="1872208"/>
          </a:xfrm>
          <a:prstGeom prst="rect">
            <a:avLst/>
          </a:prstGeom>
          <a:noFill/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2EE0DDE-2C52-44A7-A073-487AE4224C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51" y="5392292"/>
            <a:ext cx="1490059" cy="99073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95CB1EC-5D6C-4D9A-8539-E2687DBE6D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3" y="4869158"/>
            <a:ext cx="1788242" cy="118925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A73ED20-FF23-4338-A440-91AD60F4A5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51"/>
          <a:stretch/>
        </p:blipFill>
        <p:spPr>
          <a:xfrm>
            <a:off x="4572000" y="1466566"/>
            <a:ext cx="2288227" cy="1872208"/>
          </a:xfrm>
          <a:prstGeom prst="rect">
            <a:avLst/>
          </a:prstGeom>
        </p:spPr>
      </p:pic>
      <p:sp>
        <p:nvSpPr>
          <p:cNvPr id="16" name="Line 28">
            <a:extLst>
              <a:ext uri="{FF2B5EF4-FFF2-40B4-BE49-F238E27FC236}">
                <a16:creationId xmlns:a16="http://schemas.microsoft.com/office/drawing/2014/main" id="{CEED0742-1525-4716-936A-7CFDACEA8E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76056" y="4293096"/>
            <a:ext cx="144016" cy="216024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 smtClean="0"/>
              <a:t>Powody</a:t>
            </a:r>
            <a:r>
              <a:rPr lang="de-DE" sz="2800" dirty="0" smtClean="0"/>
              <a:t> </a:t>
            </a:r>
            <a:r>
              <a:rPr lang="de-DE" sz="2800" dirty="0" err="1" smtClean="0"/>
              <a:t>wzrostu</a:t>
            </a:r>
            <a:r>
              <a:rPr lang="de-DE" sz="2800" dirty="0" smtClean="0"/>
              <a:t> </a:t>
            </a:r>
            <a:r>
              <a:rPr lang="de-DE" sz="2800" dirty="0" err="1" smtClean="0"/>
              <a:t>populacji</a:t>
            </a:r>
            <a:r>
              <a:rPr lang="de-DE" sz="2800" dirty="0" smtClean="0"/>
              <a:t> </a:t>
            </a:r>
            <a:r>
              <a:rPr lang="de-DE" sz="2800" dirty="0" err="1" smtClean="0"/>
              <a:t>od</a:t>
            </a:r>
            <a:r>
              <a:rPr lang="de-DE" sz="2800" dirty="0" smtClean="0"/>
              <a:t> </a:t>
            </a:r>
            <a:r>
              <a:rPr lang="de-DE" sz="2800" dirty="0" err="1" smtClean="0"/>
              <a:t>roku</a:t>
            </a:r>
            <a:r>
              <a:rPr lang="de-DE" sz="2800" dirty="0" smtClean="0"/>
              <a:t> </a:t>
            </a:r>
            <a:r>
              <a:rPr lang="de-DE" sz="2800" dirty="0"/>
              <a:t>1970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dirty="0" err="1" smtClean="0"/>
              <a:t>Zakaz</a:t>
            </a:r>
            <a:r>
              <a:rPr lang="de-DE" dirty="0" smtClean="0"/>
              <a:t> DDT</a:t>
            </a:r>
            <a:endParaRPr lang="de-DE" dirty="0"/>
          </a:p>
          <a:p>
            <a:pPr lvl="1"/>
            <a:r>
              <a:rPr lang="de-DE" dirty="0" err="1" smtClean="0"/>
              <a:t>Zakaz</a:t>
            </a:r>
            <a:r>
              <a:rPr lang="de-DE" dirty="0" smtClean="0"/>
              <a:t> </a:t>
            </a:r>
            <a:r>
              <a:rPr lang="de-DE" dirty="0" err="1" smtClean="0"/>
              <a:t>polow</a:t>
            </a:r>
            <a:r>
              <a:rPr lang="pl-PL" dirty="0" err="1" smtClean="0"/>
              <a:t>ań</a:t>
            </a:r>
            <a:endParaRPr lang="de-DE" dirty="0"/>
          </a:p>
          <a:p>
            <a:pPr lvl="1"/>
            <a:r>
              <a:rPr lang="de-DE" dirty="0" err="1" smtClean="0"/>
              <a:t>Ochrona</a:t>
            </a:r>
            <a:r>
              <a:rPr lang="de-DE" dirty="0" smtClean="0"/>
              <a:t> l</a:t>
            </a:r>
            <a:r>
              <a:rPr lang="pl-PL" dirty="0" smtClean="0"/>
              <a:t>ę</a:t>
            </a:r>
            <a:r>
              <a:rPr lang="de-DE" dirty="0" smtClean="0"/>
              <a:t>g</a:t>
            </a:r>
            <a:r>
              <a:rPr lang="pl-PL" dirty="0" smtClean="0"/>
              <a:t>u</a:t>
            </a:r>
            <a:endParaRPr lang="de-DE" dirty="0"/>
          </a:p>
          <a:p>
            <a:pPr lvl="1"/>
            <a:r>
              <a:rPr lang="de-DE" dirty="0" err="1" smtClean="0"/>
              <a:t>Podk</a:t>
            </a:r>
            <a:r>
              <a:rPr lang="pl-PL" dirty="0" smtClean="0"/>
              <a:t>ł</a:t>
            </a:r>
            <a:r>
              <a:rPr lang="de-DE" dirty="0" err="1" smtClean="0"/>
              <a:t>ady</a:t>
            </a:r>
            <a:r>
              <a:rPr lang="de-DE" dirty="0" smtClean="0"/>
              <a:t> do </a:t>
            </a:r>
            <a:r>
              <a:rPr lang="de-DE" dirty="0" err="1" smtClean="0"/>
              <a:t>gniazd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- n</a:t>
            </a:r>
            <a:r>
              <a:rPr lang="de-DE" dirty="0" smtClean="0"/>
              <a:t>a </a:t>
            </a:r>
            <a:r>
              <a:rPr lang="de-DE" dirty="0" err="1" smtClean="0"/>
              <a:t>masztach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- </a:t>
            </a:r>
            <a:r>
              <a:rPr lang="de-DE" dirty="0" smtClean="0"/>
              <a:t>na </a:t>
            </a:r>
            <a:r>
              <a:rPr lang="de-DE" dirty="0" err="1" smtClean="0"/>
              <a:t>drzewach</a:t>
            </a:r>
            <a:endParaRPr lang="de-DE" dirty="0"/>
          </a:p>
          <a:p>
            <a:pPr lvl="1"/>
            <a:r>
              <a:rPr lang="de-DE" dirty="0" err="1" smtClean="0"/>
              <a:t>Sukces</a:t>
            </a:r>
            <a:r>
              <a:rPr lang="de-DE" dirty="0" smtClean="0"/>
              <a:t> l</a:t>
            </a:r>
            <a:r>
              <a:rPr lang="pl-PL" dirty="0" smtClean="0"/>
              <a:t>ę</a:t>
            </a:r>
            <a:r>
              <a:rPr lang="de-DE" dirty="0" err="1" smtClean="0"/>
              <a:t>gowy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3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pic>
        <p:nvPicPr>
          <p:cNvPr id="47109" name="Picture 5" descr="M:\Aktenplan\500 Bibliothek &amp; Archive\550 Fotos &amp; Filme &amp; Tonträger\Digitalfotos, Foto-Scans\Vögel\Fischadler\Spanien &amp; Portugal\Panhal 1UZ\untitled-0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340768"/>
            <a:ext cx="2719184" cy="1800200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4797785" y="2836593"/>
            <a:ext cx="9092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000" dirty="0">
                <a:solidFill>
                  <a:schemeClr val="bg1"/>
                </a:solidFill>
              </a:rPr>
              <a:t>J. Shackleton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E6133C-F4EA-471F-ABC1-C216E53140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8"/>
          <a:stretch/>
        </p:blipFill>
        <p:spPr>
          <a:xfrm>
            <a:off x="6039596" y="2348880"/>
            <a:ext cx="2750850" cy="34566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A4ABC8-AE3D-4ADF-A9B3-CDB1FB7F9E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77" y="3717032"/>
            <a:ext cx="3503825" cy="232967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Biologia</a:t>
            </a:r>
            <a:r>
              <a:rPr lang="de-DE" dirty="0" smtClean="0"/>
              <a:t> i </a:t>
            </a:r>
            <a:r>
              <a:rPr lang="de-DE" dirty="0" err="1" smtClean="0"/>
              <a:t>warunki</a:t>
            </a:r>
            <a:r>
              <a:rPr lang="de-DE" dirty="0" smtClean="0"/>
              <a:t> l</a:t>
            </a:r>
            <a:r>
              <a:rPr lang="pl-PL" dirty="0" smtClean="0"/>
              <a:t>ę</a:t>
            </a:r>
            <a:r>
              <a:rPr lang="de-DE" dirty="0" err="1" smtClean="0"/>
              <a:t>gowe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dirty="0" err="1" smtClean="0"/>
              <a:t>Gniazda</a:t>
            </a:r>
            <a:r>
              <a:rPr lang="de-DE" dirty="0" smtClean="0"/>
              <a:t> na </a:t>
            </a:r>
            <a:r>
              <a:rPr lang="de-DE" dirty="0" err="1" smtClean="0"/>
              <a:t>pod</a:t>
            </a:r>
            <a:r>
              <a:rPr lang="pl-PL" dirty="0" err="1" smtClean="0"/>
              <a:t>kł</a:t>
            </a:r>
            <a:r>
              <a:rPr lang="de-DE" dirty="0" err="1" smtClean="0"/>
              <a:t>adach</a:t>
            </a:r>
            <a:r>
              <a:rPr lang="de-DE" dirty="0" smtClean="0"/>
              <a:t>: </a:t>
            </a:r>
            <a:r>
              <a:rPr lang="de-DE" dirty="0"/>
              <a:t>- </a:t>
            </a:r>
            <a:r>
              <a:rPr lang="de-DE" dirty="0" err="1" smtClean="0"/>
              <a:t>drzewa</a:t>
            </a:r>
            <a:r>
              <a:rPr lang="de-DE" dirty="0" smtClean="0"/>
              <a:t> </a:t>
            </a:r>
            <a:r>
              <a:rPr lang="de-DE" dirty="0"/>
              <a:t>ca. 25 % 	- </a:t>
            </a:r>
            <a:r>
              <a:rPr lang="pl-PL" b="1" dirty="0" smtClean="0"/>
              <a:t>słupy</a:t>
            </a:r>
            <a:r>
              <a:rPr lang="de-DE" b="1" dirty="0" smtClean="0"/>
              <a:t> </a:t>
            </a:r>
            <a:r>
              <a:rPr lang="de-DE" b="1" dirty="0"/>
              <a:t>ca. 75 %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13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3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51EE8DF-6E93-4DA9-8916-C60E102A57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60848"/>
            <a:ext cx="2567186" cy="386104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57E0540-1023-4061-8BBD-645BB4608B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702" y="2060848"/>
            <a:ext cx="2567186" cy="38610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Miejsca</a:t>
            </a:r>
            <a:r>
              <a:rPr lang="de-DE" dirty="0" smtClean="0"/>
              <a:t> l</a:t>
            </a:r>
            <a:r>
              <a:rPr lang="pl-PL" dirty="0" smtClean="0"/>
              <a:t>ę</a:t>
            </a:r>
            <a:r>
              <a:rPr lang="de-DE" dirty="0" err="1" smtClean="0"/>
              <a:t>gowe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sz="1800" dirty="0" smtClean="0"/>
              <a:t>Las (</a:t>
            </a:r>
            <a:r>
              <a:rPr lang="de-DE" sz="1800" dirty="0" err="1" smtClean="0"/>
              <a:t>gniazda</a:t>
            </a:r>
            <a:r>
              <a:rPr lang="de-DE" sz="1800" dirty="0" smtClean="0"/>
              <a:t> na </a:t>
            </a:r>
            <a:r>
              <a:rPr lang="de-DE" sz="1800" dirty="0" err="1" smtClean="0"/>
              <a:t>drzewach</a:t>
            </a:r>
            <a:r>
              <a:rPr lang="de-DE" sz="1800" dirty="0" smtClean="0"/>
              <a:t> i </a:t>
            </a:r>
            <a:r>
              <a:rPr lang="pl-PL" sz="1800" dirty="0" smtClean="0"/>
              <a:t>słupach</a:t>
            </a:r>
            <a:r>
              <a:rPr lang="de-DE" sz="1800" dirty="0" smtClean="0"/>
              <a:t>) </a:t>
            </a:r>
            <a:endParaRPr lang="de-DE" sz="1800" dirty="0"/>
          </a:p>
          <a:p>
            <a:pPr lvl="1"/>
            <a:r>
              <a:rPr lang="de-DE" sz="1800" dirty="0" err="1" smtClean="0"/>
              <a:t>Tereny</a:t>
            </a:r>
            <a:r>
              <a:rPr lang="de-DE" sz="1800" dirty="0" smtClean="0"/>
              <a:t> </a:t>
            </a:r>
            <a:r>
              <a:rPr lang="de-DE" sz="1800" dirty="0" err="1" smtClean="0"/>
              <a:t>otwarte</a:t>
            </a:r>
            <a:r>
              <a:rPr lang="de-DE" sz="1800" dirty="0" smtClean="0"/>
              <a:t> </a:t>
            </a:r>
            <a:r>
              <a:rPr lang="de-DE" sz="1800" dirty="0"/>
              <a:t>(99 % </a:t>
            </a:r>
            <a:r>
              <a:rPr lang="de-DE" sz="1800" dirty="0" err="1" smtClean="0"/>
              <a:t>gniazda</a:t>
            </a:r>
            <a:r>
              <a:rPr lang="de-DE" sz="1800" dirty="0" smtClean="0"/>
              <a:t> na </a:t>
            </a:r>
            <a:r>
              <a:rPr lang="de-DE" sz="1800" dirty="0" err="1" smtClean="0"/>
              <a:t>masztach</a:t>
            </a:r>
            <a:r>
              <a:rPr lang="de-DE" sz="1800" dirty="0" smtClean="0"/>
              <a:t>)</a:t>
            </a:r>
            <a:endParaRPr lang="de-DE" sz="1800" dirty="0"/>
          </a:p>
          <a:p>
            <a:pPr lvl="1"/>
            <a:r>
              <a:rPr lang="de-DE" sz="1800" b="1" dirty="0" err="1" smtClean="0"/>
              <a:t>Podsumowanie</a:t>
            </a:r>
            <a:r>
              <a:rPr lang="de-DE" sz="1800" b="1" dirty="0" smtClean="0"/>
              <a:t>: </a:t>
            </a:r>
            <a:r>
              <a:rPr lang="de-DE" sz="1800" b="1" dirty="0" err="1" smtClean="0"/>
              <a:t>Wzrost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populacji</a:t>
            </a:r>
            <a:r>
              <a:rPr lang="de-DE" sz="1800" b="1" dirty="0" smtClean="0"/>
              <a:t> </a:t>
            </a:r>
          </a:p>
          <a:p>
            <a:pPr marL="0" lvl="1" indent="0">
              <a:buNone/>
            </a:pPr>
            <a:r>
              <a:rPr lang="pl-PL" sz="1800" b="1" dirty="0" smtClean="0"/>
              <a:t>dzięki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gniazd</a:t>
            </a:r>
            <a:r>
              <a:rPr lang="pl-PL" sz="1800" b="1" dirty="0" smtClean="0"/>
              <a:t>om</a:t>
            </a:r>
            <a:r>
              <a:rPr lang="de-DE" sz="1800" b="1" dirty="0" smtClean="0"/>
              <a:t> na </a:t>
            </a:r>
            <a:r>
              <a:rPr lang="pl-PL" sz="1800" b="1" dirty="0" smtClean="0"/>
              <a:t>słupach</a:t>
            </a:r>
            <a:r>
              <a:rPr lang="de-DE" sz="1800" b="1" dirty="0" smtClean="0"/>
              <a:t> </a:t>
            </a:r>
            <a:r>
              <a:rPr lang="pl-PL" sz="1800" b="1" dirty="0"/>
              <a:t>w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teren</a:t>
            </a:r>
            <a:r>
              <a:rPr lang="pl-PL" sz="1800" b="1" dirty="0" err="1" smtClean="0"/>
              <a:t>ie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otwarty</a:t>
            </a:r>
            <a:r>
              <a:rPr lang="pl-PL" sz="1800" b="1" dirty="0" smtClean="0"/>
              <a:t>m</a:t>
            </a:r>
            <a:r>
              <a:rPr lang="de-DE" sz="1800" b="1" dirty="0" smtClean="0"/>
              <a:t>  </a:t>
            </a:r>
            <a:r>
              <a:rPr lang="de-DE" b="1" dirty="0"/>
              <a:t/>
            </a:r>
            <a:br>
              <a:rPr lang="de-DE" b="1" dirty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3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pic>
        <p:nvPicPr>
          <p:cNvPr id="56322" name="Picture 2" descr="M:\Aktenplan\500 Bibliothek &amp; Archive\550 Fotos &amp; Filme &amp; Tonträger\Digitalfotos, Foto-Scans\Vögel\Fischadler\Schmidt-Rothmund\2005\Juni 2005 I\Osprey ringing on pyl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4358" y="1890184"/>
            <a:ext cx="2698686" cy="4057936"/>
          </a:xfrm>
          <a:prstGeom prst="rect">
            <a:avLst/>
          </a:prstGeom>
          <a:noFill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 cstate="print"/>
          <a:srcRect l="22638" t="25809" r="21407" b="8749"/>
          <a:stretch>
            <a:fillRect/>
          </a:stretch>
        </p:blipFill>
        <p:spPr bwMode="auto">
          <a:xfrm>
            <a:off x="395536" y="2924944"/>
            <a:ext cx="4932117" cy="324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Stanowiska</a:t>
            </a:r>
            <a:r>
              <a:rPr lang="de-DE" dirty="0" smtClean="0"/>
              <a:t> </a:t>
            </a:r>
            <a:r>
              <a:rPr lang="de-DE" dirty="0" err="1" smtClean="0"/>
              <a:t>gniazd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dirty="0" err="1" smtClean="0"/>
              <a:t>Gniazda</a:t>
            </a:r>
            <a:r>
              <a:rPr lang="de-DE" dirty="0" smtClean="0"/>
              <a:t> na </a:t>
            </a:r>
            <a:r>
              <a:rPr lang="pl-PL" dirty="0" smtClean="0"/>
              <a:t>słupach</a:t>
            </a:r>
            <a:r>
              <a:rPr lang="de-DE" dirty="0" smtClean="0"/>
              <a:t> </a:t>
            </a:r>
            <a:r>
              <a:rPr lang="pl-PL" dirty="0" err="1"/>
              <a:t>ś</a:t>
            </a:r>
            <a:r>
              <a:rPr lang="de-DE" dirty="0" err="1" smtClean="0"/>
              <a:t>redniego</a:t>
            </a:r>
            <a:r>
              <a:rPr lang="de-DE" dirty="0" smtClean="0"/>
              <a:t> </a:t>
            </a:r>
            <a:r>
              <a:rPr lang="de-DE" dirty="0" err="1" smtClean="0"/>
              <a:t>napi</a:t>
            </a:r>
            <a:r>
              <a:rPr lang="pl-PL" dirty="0" smtClean="0"/>
              <a:t>ę</a:t>
            </a:r>
            <a:r>
              <a:rPr lang="de-DE" dirty="0" err="1" smtClean="0"/>
              <a:t>cia</a:t>
            </a:r>
            <a:r>
              <a:rPr lang="de-DE" dirty="0" smtClean="0"/>
              <a:t> (20kV)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3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61E644-3DDD-4ABE-87D0-95F970B4B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40"/>
            <a:ext cx="2484276" cy="165618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FA866E4-226F-45AD-9F86-FD81016E41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74470" y="2576905"/>
            <a:ext cx="3528390" cy="2352260"/>
          </a:xfrm>
          <a:prstGeom prst="rect">
            <a:avLst/>
          </a:prstGeom>
        </p:spPr>
      </p:pic>
      <p:pic>
        <p:nvPicPr>
          <p:cNvPr id="20" name="Bildplatzhalter 6" descr="2010-04-30 Boek Sender.JPG">
            <a:extLst>
              <a:ext uri="{FF2B5EF4-FFF2-40B4-BE49-F238E27FC236}">
                <a16:creationId xmlns:a16="http://schemas.microsoft.com/office/drawing/2014/main" id="{A1AD430C-2AE9-4BB8-95C8-6D9C01F302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9" r="24397"/>
          <a:stretch/>
        </p:blipFill>
        <p:spPr>
          <a:xfrm>
            <a:off x="3325875" y="1988840"/>
            <a:ext cx="2352260" cy="3537282"/>
          </a:xfrm>
          <a:prstGeom prst="rect">
            <a:avLst/>
          </a:prstGeom>
        </p:spPr>
      </p:pic>
      <p:sp>
        <p:nvSpPr>
          <p:cNvPr id="21" name="Text Box 10">
            <a:extLst>
              <a:ext uri="{FF2B5EF4-FFF2-40B4-BE49-F238E27FC236}">
                <a16:creationId xmlns:a16="http://schemas.microsoft.com/office/drawing/2014/main" id="{17E96854-C9CB-4715-9683-BA69D2546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5202556"/>
            <a:ext cx="1291275" cy="215444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800" dirty="0">
                <a:solidFill>
                  <a:schemeClr val="bg1"/>
                </a:solidFill>
              </a:rPr>
              <a:t>A. Baß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19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DCB40A49-8832-442F-B34B-32B4A20E39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9" b="19752"/>
          <a:stretch/>
        </p:blipFill>
        <p:spPr>
          <a:xfrm rot="5400000">
            <a:off x="1391679" y="3267336"/>
            <a:ext cx="3974740" cy="1669627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Stanowiska</a:t>
            </a:r>
            <a:r>
              <a:rPr lang="de-DE" dirty="0" smtClean="0"/>
              <a:t> </a:t>
            </a:r>
            <a:r>
              <a:rPr lang="de-DE" dirty="0" err="1" smtClean="0"/>
              <a:t>gniazd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l-PL" sz="1600" dirty="0" smtClean="0"/>
              <a:t>Słupy</a:t>
            </a:r>
            <a:r>
              <a:rPr lang="de-DE" sz="1600" dirty="0" smtClean="0"/>
              <a:t> </a:t>
            </a:r>
            <a:r>
              <a:rPr lang="de-DE" sz="1600" dirty="0" err="1" smtClean="0"/>
              <a:t>wysokiego</a:t>
            </a:r>
            <a:r>
              <a:rPr lang="de-DE" sz="1600" dirty="0" smtClean="0"/>
              <a:t> </a:t>
            </a:r>
            <a:r>
              <a:rPr lang="de-DE" sz="1600" dirty="0" err="1" smtClean="0"/>
              <a:t>napi</a:t>
            </a:r>
            <a:r>
              <a:rPr lang="pl-PL" sz="1600" dirty="0" smtClean="0"/>
              <a:t>ę</a:t>
            </a:r>
            <a:r>
              <a:rPr lang="de-DE" sz="1600" dirty="0" err="1" smtClean="0"/>
              <a:t>cia</a:t>
            </a:r>
            <a:r>
              <a:rPr lang="de-DE" sz="1600" dirty="0" smtClean="0"/>
              <a:t> (110kV </a:t>
            </a:r>
            <a:r>
              <a:rPr lang="de-DE" sz="1600" dirty="0"/>
              <a:t>- </a:t>
            </a:r>
            <a:r>
              <a:rPr lang="de-DE" sz="1600" dirty="0" smtClean="0"/>
              <a:t>220kV)</a:t>
            </a:r>
            <a:endParaRPr lang="de-DE" sz="16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4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0268CDD-3B65-4D0A-88A2-8C14621FAF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r="12160"/>
          <a:stretch/>
        </p:blipFill>
        <p:spPr>
          <a:xfrm>
            <a:off x="6628442" y="1513260"/>
            <a:ext cx="2160240" cy="4581128"/>
          </a:xfrm>
          <a:prstGeom prst="rect">
            <a:avLst/>
          </a:prstGeom>
        </p:spPr>
      </p:pic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5C4C04A6-542C-4B2B-B964-6B8EBC02F444}"/>
              </a:ext>
            </a:extLst>
          </p:cNvPr>
          <p:cNvSpPr/>
          <p:nvPr/>
        </p:nvSpPr>
        <p:spPr>
          <a:xfrm rot="2314083">
            <a:off x="7088279" y="2081553"/>
            <a:ext cx="576064" cy="13616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A5EA1A94-DECA-4183-986E-7BF07F1D4215}"/>
              </a:ext>
            </a:extLst>
          </p:cNvPr>
          <p:cNvSpPr/>
          <p:nvPr/>
        </p:nvSpPr>
        <p:spPr>
          <a:xfrm rot="3989853">
            <a:off x="2944426" y="2497535"/>
            <a:ext cx="572422" cy="13906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2506D9A-F9C1-4072-BFDC-A88E8E79EA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3" t="22856" r="26054" b="8130"/>
          <a:stretch/>
        </p:blipFill>
        <p:spPr>
          <a:xfrm>
            <a:off x="584403" y="2114780"/>
            <a:ext cx="1547958" cy="3974740"/>
          </a:xfrm>
          <a:prstGeom prst="rect">
            <a:avLst/>
          </a:prstGeom>
        </p:spPr>
      </p:pic>
      <p:sp>
        <p:nvSpPr>
          <p:cNvPr id="15" name="Pfeil: nach rechts 14">
            <a:extLst>
              <a:ext uri="{FF2B5EF4-FFF2-40B4-BE49-F238E27FC236}">
                <a16:creationId xmlns:a16="http://schemas.microsoft.com/office/drawing/2014/main" id="{50656B70-E72F-450B-B7E2-E7A014A9D6F9}"/>
              </a:ext>
            </a:extLst>
          </p:cNvPr>
          <p:cNvSpPr/>
          <p:nvPr/>
        </p:nvSpPr>
        <p:spPr>
          <a:xfrm rot="6489618">
            <a:off x="1486103" y="2789184"/>
            <a:ext cx="576064" cy="13616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E1BDA9-E31F-468B-9583-5B68B39EA6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 t="4851" r="26360" b="4851"/>
          <a:stretch/>
        </p:blipFill>
        <p:spPr>
          <a:xfrm>
            <a:off x="4546939" y="1615685"/>
            <a:ext cx="1877740" cy="4476763"/>
          </a:xfrm>
          <a:prstGeom prst="rect">
            <a:avLst/>
          </a:prstGeom>
        </p:spPr>
      </p:pic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468C4D93-C305-49FA-8B2F-4941856AB180}"/>
              </a:ext>
            </a:extLst>
          </p:cNvPr>
          <p:cNvSpPr/>
          <p:nvPr/>
        </p:nvSpPr>
        <p:spPr>
          <a:xfrm rot="2314083">
            <a:off x="4930130" y="1780406"/>
            <a:ext cx="576064" cy="13616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70792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Stanowiska</a:t>
            </a:r>
            <a:r>
              <a:rPr lang="de-DE" dirty="0" smtClean="0"/>
              <a:t> </a:t>
            </a:r>
            <a:r>
              <a:rPr lang="de-DE" dirty="0" err="1" smtClean="0"/>
              <a:t>gniazd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l-PL" dirty="0" smtClean="0"/>
              <a:t>Słupy</a:t>
            </a:r>
            <a:r>
              <a:rPr lang="de-DE" dirty="0" smtClean="0"/>
              <a:t> </a:t>
            </a:r>
            <a:r>
              <a:rPr lang="de-DE" dirty="0" err="1" smtClean="0"/>
              <a:t>bez</a:t>
            </a:r>
            <a:r>
              <a:rPr lang="de-DE" dirty="0" smtClean="0"/>
              <a:t> </a:t>
            </a:r>
            <a:r>
              <a:rPr lang="de-DE" dirty="0" err="1" smtClean="0"/>
              <a:t>przewodów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3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3F0B3B2-E601-4C98-BDBF-E5F9E3C60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9141" y="347261"/>
            <a:ext cx="2688238" cy="404311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814CBC5-E972-4AA5-A9FD-68711139A1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3" r="35328"/>
          <a:stretch/>
        </p:blipFill>
        <p:spPr>
          <a:xfrm>
            <a:off x="6176568" y="2114801"/>
            <a:ext cx="2232248" cy="404311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AAF3A50-8D60-4598-8AB8-F6C63ED022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 r="13074"/>
          <a:stretch/>
        </p:blipFill>
        <p:spPr>
          <a:xfrm>
            <a:off x="2699792" y="2114801"/>
            <a:ext cx="2156553" cy="404311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F2F7EDD-4080-4CDD-A189-D230414B75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39237"/>
          <a:stretch/>
        </p:blipFill>
        <p:spPr>
          <a:xfrm>
            <a:off x="457200" y="2516814"/>
            <a:ext cx="2140348" cy="3641098"/>
          </a:xfrm>
          <a:prstGeom prst="rect">
            <a:avLst/>
          </a:prstGeom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AAD72CE0-0B75-47A5-950A-F295E59D6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37705"/>
            <a:ext cx="1291275" cy="215444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800" dirty="0">
                <a:solidFill>
                  <a:schemeClr val="bg1"/>
                </a:solidFill>
              </a:rPr>
              <a:t>B. Heuer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99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Inne </a:t>
            </a:r>
            <a:r>
              <a:rPr lang="de-DE" dirty="0" err="1" smtClean="0"/>
              <a:t>stanowiska</a:t>
            </a:r>
            <a:r>
              <a:rPr lang="de-DE" dirty="0" smtClean="0"/>
              <a:t> </a:t>
            </a:r>
            <a:r>
              <a:rPr lang="de-DE" dirty="0" err="1" smtClean="0"/>
              <a:t>gniazd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3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B276540-83F0-4FF7-9B54-3FD7BB88F3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t="18486" r="25736"/>
          <a:stretch/>
        </p:blipFill>
        <p:spPr>
          <a:xfrm>
            <a:off x="6516216" y="1664087"/>
            <a:ext cx="2088232" cy="427948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CEBFDBB-852A-4085-9FA1-774FE459BA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61" y="1664087"/>
            <a:ext cx="2845404" cy="427948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31C1FD8-72C9-4659-9083-16203ADDE9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6" t="24161" r="29918"/>
          <a:stretch/>
        </p:blipFill>
        <p:spPr>
          <a:xfrm>
            <a:off x="457200" y="1654149"/>
            <a:ext cx="2650680" cy="4299367"/>
          </a:xfrm>
          <a:prstGeom prst="rect">
            <a:avLst/>
          </a:prstGeom>
        </p:spPr>
      </p:pic>
      <p:sp>
        <p:nvSpPr>
          <p:cNvPr id="18" name="Text Box 10">
            <a:extLst>
              <a:ext uri="{FF2B5EF4-FFF2-40B4-BE49-F238E27FC236}">
                <a16:creationId xmlns:a16="http://schemas.microsoft.com/office/drawing/2014/main" id="{8BF77234-8072-414F-8172-CD7C4EBB9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772816"/>
            <a:ext cx="1291275" cy="215444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800" dirty="0">
                <a:solidFill>
                  <a:schemeClr val="bg1"/>
                </a:solidFill>
              </a:rPr>
              <a:t> G. Kehl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89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Stanowisko</a:t>
            </a:r>
            <a:r>
              <a:rPr lang="de-DE" dirty="0" smtClean="0"/>
              <a:t> na </a:t>
            </a:r>
            <a:r>
              <a:rPr lang="de-DE" dirty="0" err="1" smtClean="0"/>
              <a:t>polu</a:t>
            </a:r>
            <a:r>
              <a:rPr lang="de-DE" dirty="0" smtClean="0"/>
              <a:t> </a:t>
            </a:r>
            <a:r>
              <a:rPr lang="de-DE" dirty="0" err="1" smtClean="0"/>
              <a:t>uprawnym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3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sp>
        <p:nvSpPr>
          <p:cNvPr id="18" name="Text Box 10">
            <a:extLst>
              <a:ext uri="{FF2B5EF4-FFF2-40B4-BE49-F238E27FC236}">
                <a16:creationId xmlns:a16="http://schemas.microsoft.com/office/drawing/2014/main" id="{8BF77234-8072-414F-8172-CD7C4EBB9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772816"/>
            <a:ext cx="1291275" cy="215444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800" dirty="0">
                <a:solidFill>
                  <a:schemeClr val="bg1"/>
                </a:solidFill>
              </a:rPr>
              <a:t>Foto: G. Kehl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81A335-1840-4B39-91A0-DF90056956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3" b="26910"/>
          <a:stretch/>
        </p:blipFill>
        <p:spPr>
          <a:xfrm>
            <a:off x="1185189" y="1556792"/>
            <a:ext cx="6501736" cy="4330808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A7C4C30F-BAD4-4462-B16F-A0B115EAD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1772816"/>
            <a:ext cx="1291275" cy="215444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800" dirty="0">
                <a:solidFill>
                  <a:schemeClr val="bg1"/>
                </a:solidFill>
              </a:rPr>
              <a:t> P. </a:t>
            </a:r>
            <a:r>
              <a:rPr lang="de-DE" sz="800" dirty="0" err="1">
                <a:solidFill>
                  <a:schemeClr val="bg1"/>
                </a:solidFill>
              </a:rPr>
              <a:t>Reusse</a:t>
            </a:r>
            <a:endParaRPr lang="de-D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01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Fischadler Foto D. Schmidt 2005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t="9763" b="9763"/>
          <a:stretch>
            <a:fillRect/>
          </a:stretch>
        </p:blipFill>
        <p:spPr/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4893124"/>
            <a:ext cx="8147248" cy="846648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Rybo</a:t>
            </a:r>
            <a:r>
              <a:rPr lang="pl-PL" dirty="0" smtClean="0"/>
              <a:t>ł</a:t>
            </a:r>
            <a:r>
              <a:rPr lang="de-DE" dirty="0" err="1" smtClean="0"/>
              <a:t>ów</a:t>
            </a:r>
            <a:r>
              <a:rPr lang="de-DE" dirty="0" smtClean="0"/>
              <a:t> w </a:t>
            </a:r>
            <a:r>
              <a:rPr lang="de-DE" dirty="0" err="1" smtClean="0"/>
              <a:t>Niemczech</a:t>
            </a:r>
            <a:r>
              <a:rPr lang="de-DE" dirty="0" smtClean="0"/>
              <a:t>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200" y="5739772"/>
            <a:ext cx="7283152" cy="507858"/>
          </a:xfrm>
        </p:spPr>
        <p:txBody>
          <a:bodyPr/>
          <a:lstStyle/>
          <a:p>
            <a:r>
              <a:rPr lang="de-DE" dirty="0"/>
              <a:t>Dr. Daniel Schmidt-Rothmund, </a:t>
            </a:r>
            <a:r>
              <a:rPr lang="de-DE" dirty="0" err="1" smtClean="0"/>
              <a:t>Biolog</a:t>
            </a:r>
            <a:r>
              <a:rPr lang="de-DE" dirty="0" smtClean="0"/>
              <a:t> 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D</a:t>
            </a:r>
            <a:r>
              <a:rPr lang="de-DE" dirty="0" smtClean="0"/>
              <a:t>yrektor </a:t>
            </a:r>
            <a:r>
              <a:rPr lang="de-DE" dirty="0" err="1" smtClean="0"/>
              <a:t>Stacji</a:t>
            </a:r>
            <a:r>
              <a:rPr lang="de-DE" dirty="0" smtClean="0"/>
              <a:t> </a:t>
            </a:r>
            <a:r>
              <a:rPr lang="de-DE" dirty="0" err="1" smtClean="0"/>
              <a:t>Ornitologicznej</a:t>
            </a:r>
            <a:r>
              <a:rPr lang="de-DE" dirty="0" smtClean="0"/>
              <a:t> </a:t>
            </a:r>
            <a:r>
              <a:rPr lang="de-DE" dirty="0" err="1"/>
              <a:t>Mössingen</a:t>
            </a:r>
            <a:r>
              <a:rPr lang="de-DE" dirty="0"/>
              <a:t> – NABU Baden-Württemberg, </a:t>
            </a:r>
            <a:r>
              <a:rPr lang="de-DE" dirty="0" smtClean="0"/>
              <a:t>Projekt </a:t>
            </a:r>
            <a:r>
              <a:rPr lang="de-DE" dirty="0" err="1"/>
              <a:t>b</a:t>
            </a:r>
            <a:r>
              <a:rPr lang="de-DE" dirty="0" err="1" smtClean="0"/>
              <a:t>adawczy</a:t>
            </a:r>
            <a:r>
              <a:rPr lang="de-DE" dirty="0" smtClean="0"/>
              <a:t> </a:t>
            </a:r>
            <a:r>
              <a:rPr lang="de-DE" dirty="0" err="1" smtClean="0"/>
              <a:t>ochrony</a:t>
            </a:r>
            <a:r>
              <a:rPr lang="de-DE" dirty="0" smtClean="0"/>
              <a:t> </a:t>
            </a:r>
            <a:r>
              <a:rPr lang="de-DE" dirty="0" err="1" smtClean="0"/>
              <a:t>gatunku</a:t>
            </a:r>
            <a:r>
              <a:rPr lang="de-DE" dirty="0" smtClean="0"/>
              <a:t> </a:t>
            </a:r>
            <a:r>
              <a:rPr lang="de-DE" dirty="0" err="1" smtClean="0"/>
              <a:t>od</a:t>
            </a:r>
            <a:r>
              <a:rPr lang="de-DE" dirty="0" smtClean="0"/>
              <a:t> roku1990</a:t>
            </a:r>
            <a:endParaRPr lang="de-DE" dirty="0"/>
          </a:p>
          <a:p>
            <a:endParaRPr lang="de-DE" dirty="0"/>
          </a:p>
        </p:txBody>
      </p:sp>
      <p:pic>
        <p:nvPicPr>
          <p:cNvPr id="9" name="Bild 5" descr="NABU_Logoreiter_fuer_ppt_NABU.png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/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2122607-97B6-4E9B-A4C6-5E516CEB02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717032"/>
            <a:ext cx="2939819" cy="22048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Podziekowania</a:t>
            </a:r>
            <a:r>
              <a:rPr lang="de-DE" dirty="0" smtClean="0"/>
              <a:t> </a:t>
            </a:r>
            <a:r>
              <a:rPr lang="de-DE" dirty="0" err="1" smtClean="0"/>
              <a:t>dla</a:t>
            </a:r>
            <a:r>
              <a:rPr lang="de-DE" dirty="0" smtClean="0"/>
              <a:t> </a:t>
            </a:r>
            <a:r>
              <a:rPr lang="de-DE" dirty="0" err="1" smtClean="0"/>
              <a:t>przyjació</a:t>
            </a:r>
            <a:r>
              <a:rPr lang="pl-PL" dirty="0" smtClean="0"/>
              <a:t>ł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rybo</a:t>
            </a:r>
            <a:r>
              <a:rPr lang="pl-PL" dirty="0" err="1" smtClean="0"/>
              <a:t>ło</a:t>
            </a:r>
            <a:r>
              <a:rPr lang="de-DE" dirty="0" err="1" smtClean="0"/>
              <a:t>wa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Inhaltsplatzhalter 11"/>
          <p:cNvSpPr txBox="1">
            <a:spLocks/>
          </p:cNvSpPr>
          <p:nvPr/>
        </p:nvSpPr>
        <p:spPr>
          <a:xfrm>
            <a:off x="467544" y="1628800"/>
            <a:ext cx="5251450" cy="4097456"/>
          </a:xfrm>
          <a:prstGeom prst="rect">
            <a:avLst/>
          </a:prstGeom>
        </p:spPr>
        <p:txBody>
          <a:bodyPr/>
          <a:lstStyle/>
          <a:p>
            <a:pPr marL="176400" lvl="1" indent="-176400">
              <a:spcBef>
                <a:spcPts val="1000"/>
              </a:spcBef>
              <a:buClr>
                <a:schemeClr val="tx2"/>
              </a:buClr>
              <a:buSzPct val="100000"/>
              <a:buFont typeface="Arial"/>
              <a:buChar char="•"/>
              <a:defRPr/>
            </a:pPr>
            <a:r>
              <a:rPr lang="pl-PL" dirty="0" smtClean="0">
                <a:cs typeface="Source Sans Pro"/>
              </a:rPr>
              <a:t>H</a:t>
            </a:r>
            <a:r>
              <a:rPr lang="de-DE" dirty="0" err="1" smtClean="0">
                <a:cs typeface="Source Sans Pro"/>
              </a:rPr>
              <a:t>onorowi</a:t>
            </a:r>
            <a:r>
              <a:rPr lang="pl-PL" dirty="0" smtClean="0">
                <a:cs typeface="Source Sans Pro"/>
              </a:rPr>
              <a:t> </a:t>
            </a:r>
            <a:r>
              <a:rPr lang="de-DE" dirty="0" err="1" smtClean="0">
                <a:cs typeface="Source Sans Pro"/>
              </a:rPr>
              <a:t>Opiekunowie</a:t>
            </a:r>
            <a:r>
              <a:rPr lang="de-DE" dirty="0" smtClean="0">
                <a:cs typeface="Source Sans Pro"/>
              </a:rPr>
              <a:t> </a:t>
            </a:r>
            <a:r>
              <a:rPr lang="de-DE" dirty="0" err="1">
                <a:cs typeface="Source Sans Pro"/>
              </a:rPr>
              <a:t>gniazd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/>
              <a:cs typeface="Source Sans Pro"/>
            </a:endParaRPr>
          </a:p>
          <a:p>
            <a:pPr marL="176400" lvl="1" indent="-176400">
              <a:spcBef>
                <a:spcPts val="1000"/>
              </a:spcBef>
              <a:buClr>
                <a:schemeClr val="tx2"/>
              </a:buClr>
              <a:buSzPct val="100000"/>
              <a:buFont typeface="Arial"/>
              <a:buChar char="•"/>
              <a:defRPr/>
            </a:pPr>
            <a:r>
              <a:rPr lang="pl-PL" dirty="0" err="1">
                <a:cs typeface="Source Sans Pro"/>
              </a:rPr>
              <a:t>K</a:t>
            </a:r>
            <a:r>
              <a:rPr lang="de-DE" dirty="0" err="1" smtClean="0">
                <a:cs typeface="Source Sans Pro"/>
              </a:rPr>
              <a:t>rajowi</a:t>
            </a:r>
            <a:r>
              <a:rPr lang="pl-PL" dirty="0" smtClean="0">
                <a:cs typeface="Source Sans Pro"/>
              </a:rPr>
              <a:t> k</a:t>
            </a:r>
            <a:r>
              <a:rPr lang="de-DE" dirty="0" err="1" smtClean="0">
                <a:cs typeface="Source Sans Pro"/>
              </a:rPr>
              <a:t>oordynatorzy</a:t>
            </a:r>
            <a:endParaRPr lang="de-DE" dirty="0">
              <a:cs typeface="Source Sans Pro"/>
            </a:endParaRPr>
          </a:p>
          <a:p>
            <a:pPr marL="176400" marR="0" lvl="1" indent="-17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/>
            </a:pPr>
            <a:r>
              <a:rPr lang="de-DE" dirty="0" smtClean="0">
                <a:latin typeface="Source Sans Pro"/>
                <a:cs typeface="Source Sans Pro"/>
              </a:rPr>
              <a:t>S</a:t>
            </a:r>
            <a:r>
              <a:rPr lang="pl-PL" dirty="0" smtClean="0">
                <a:latin typeface="Source Sans Pro"/>
                <a:cs typeface="Source Sans Pro"/>
              </a:rPr>
              <a:t>ł</a:t>
            </a:r>
            <a:r>
              <a:rPr lang="de-DE" dirty="0" smtClean="0">
                <a:latin typeface="Source Sans Pro"/>
                <a:cs typeface="Source Sans Pro"/>
              </a:rPr>
              <a:t>u</a:t>
            </a:r>
            <a:r>
              <a:rPr lang="pl-PL" dirty="0" smtClean="0">
                <a:latin typeface="Source Sans Pro"/>
                <a:cs typeface="Source Sans Pro"/>
              </a:rPr>
              <a:t>ż</a:t>
            </a:r>
            <a:r>
              <a:rPr lang="de-DE" dirty="0" err="1" smtClean="0">
                <a:latin typeface="Source Sans Pro"/>
                <a:cs typeface="Source Sans Pro"/>
              </a:rPr>
              <a:t>by</a:t>
            </a:r>
            <a:r>
              <a:rPr lang="de-DE" dirty="0" smtClean="0">
                <a:latin typeface="Source Sans Pro"/>
                <a:cs typeface="Source Sans Pro"/>
              </a:rPr>
              <a:t> </a:t>
            </a:r>
            <a:r>
              <a:rPr lang="de-DE" dirty="0" err="1" smtClean="0">
                <a:latin typeface="Source Sans Pro"/>
                <a:cs typeface="Source Sans Pro"/>
              </a:rPr>
              <a:t>ochrony</a:t>
            </a:r>
            <a:r>
              <a:rPr lang="de-DE" dirty="0" smtClean="0">
                <a:latin typeface="Source Sans Pro"/>
                <a:cs typeface="Source Sans Pro"/>
              </a:rPr>
              <a:t> </a:t>
            </a:r>
            <a:r>
              <a:rPr lang="de-DE" dirty="0" err="1" smtClean="0">
                <a:latin typeface="Source Sans Pro"/>
                <a:cs typeface="Source Sans Pro"/>
              </a:rPr>
              <a:t>przyrody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/>
              <a:cs typeface="Source Sans Pro"/>
            </a:endParaRPr>
          </a:p>
          <a:p>
            <a:pPr marL="176400" lvl="1" indent="-176400">
              <a:spcBef>
                <a:spcPts val="1000"/>
              </a:spcBef>
              <a:buClr>
                <a:schemeClr val="tx2"/>
              </a:buClr>
              <a:buSzPct val="100000"/>
              <a:buFont typeface="Arial"/>
              <a:buChar char="•"/>
              <a:defRPr/>
            </a:pPr>
            <a:r>
              <a:rPr lang="de-DE" dirty="0">
                <a:cs typeface="Source Sans Pro"/>
              </a:rPr>
              <a:t>S</a:t>
            </a:r>
            <a:r>
              <a:rPr lang="pl-PL" dirty="0">
                <a:cs typeface="Source Sans Pro"/>
              </a:rPr>
              <a:t>ł</a:t>
            </a:r>
            <a:r>
              <a:rPr lang="de-DE" dirty="0">
                <a:cs typeface="Source Sans Pro"/>
              </a:rPr>
              <a:t>u</a:t>
            </a:r>
            <a:r>
              <a:rPr lang="pl-PL" dirty="0">
                <a:cs typeface="Source Sans Pro"/>
              </a:rPr>
              <a:t>ż</a:t>
            </a:r>
            <a:r>
              <a:rPr lang="de-DE" dirty="0" err="1">
                <a:cs typeface="Source Sans Pro"/>
              </a:rPr>
              <a:t>by</a:t>
            </a:r>
            <a:r>
              <a:rPr lang="de-DE" noProof="0" dirty="0" smtClean="0">
                <a:latin typeface="Source Sans Pro"/>
                <a:cs typeface="Source Sans Pro"/>
              </a:rPr>
              <a:t> le</a:t>
            </a:r>
            <a:r>
              <a:rPr lang="pl-PL" noProof="0" dirty="0" err="1" smtClean="0">
                <a:latin typeface="Source Sans Pro"/>
                <a:cs typeface="Source Sans Pro"/>
              </a:rPr>
              <a:t>śne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/>
              <a:cs typeface="Source Sans Pro"/>
            </a:endParaRPr>
          </a:p>
          <a:p>
            <a:pPr marL="176400" marR="0" lvl="1" indent="-17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/>
            </a:pPr>
            <a:r>
              <a:rPr lang="pl-PL" dirty="0" smtClean="0">
                <a:latin typeface="Source Sans Pro"/>
                <a:cs typeface="Source Sans Pro"/>
              </a:rPr>
              <a:t>Organizacje zajmując się </a:t>
            </a:r>
            <a:r>
              <a:rPr lang="de-DE" dirty="0" err="1" smtClean="0">
                <a:latin typeface="Source Sans Pro"/>
                <a:cs typeface="Source Sans Pro"/>
              </a:rPr>
              <a:t>ochron</a:t>
            </a:r>
            <a:r>
              <a:rPr lang="pl-PL" dirty="0" smtClean="0">
                <a:latin typeface="Source Sans Pro"/>
                <a:cs typeface="Source Sans Pro"/>
              </a:rPr>
              <a:t>ą</a:t>
            </a:r>
            <a:r>
              <a:rPr lang="de-DE" dirty="0" smtClean="0">
                <a:latin typeface="Source Sans Pro"/>
                <a:cs typeface="Source Sans Pro"/>
              </a:rPr>
              <a:t> </a:t>
            </a:r>
            <a:r>
              <a:rPr lang="de-DE" dirty="0" err="1" smtClean="0">
                <a:latin typeface="Source Sans Pro"/>
                <a:cs typeface="Source Sans Pro"/>
              </a:rPr>
              <a:t>przyrody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/>
              <a:cs typeface="Source Sans Pro"/>
            </a:endParaRPr>
          </a:p>
          <a:p>
            <a:pPr marL="176400" marR="0" lvl="1" indent="-17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/>
            </a:pPr>
            <a:r>
              <a:rPr lang="de-DE" dirty="0" err="1" smtClean="0">
                <a:latin typeface="Source Sans Pro"/>
                <a:cs typeface="Source Sans Pro"/>
              </a:rPr>
              <a:t>Obr</a:t>
            </a:r>
            <a:r>
              <a:rPr lang="pl-PL" dirty="0" smtClean="0">
                <a:latin typeface="Source Sans Pro"/>
                <a:cs typeface="Source Sans Pro"/>
              </a:rPr>
              <a:t>ą</a:t>
            </a:r>
            <a:r>
              <a:rPr lang="de-DE" dirty="0" err="1" smtClean="0">
                <a:latin typeface="Source Sans Pro"/>
                <a:cs typeface="Source Sans Pro"/>
              </a:rPr>
              <a:t>czkuj</a:t>
            </a:r>
            <a:r>
              <a:rPr lang="pl-PL" dirty="0">
                <a:latin typeface="Source Sans Pro"/>
                <a:cs typeface="Source Sans Pro"/>
              </a:rPr>
              <a:t>ą</a:t>
            </a:r>
            <a:r>
              <a:rPr lang="de-DE" dirty="0" err="1" smtClean="0">
                <a:latin typeface="Source Sans Pro"/>
                <a:cs typeface="Source Sans Pro"/>
              </a:rPr>
              <a:t>cy</a:t>
            </a:r>
            <a:r>
              <a:rPr lang="de-DE" dirty="0" smtClean="0">
                <a:latin typeface="Source Sans Pro"/>
                <a:cs typeface="Source Sans Pro"/>
              </a:rPr>
              <a:t> i </a:t>
            </a:r>
            <a:r>
              <a:rPr lang="de-DE" dirty="0" err="1" smtClean="0">
                <a:latin typeface="Source Sans Pro"/>
                <a:cs typeface="Source Sans Pro"/>
              </a:rPr>
              <a:t>centr</a:t>
            </a:r>
            <a:r>
              <a:rPr lang="pl-PL" dirty="0" smtClean="0">
                <a:latin typeface="Source Sans Pro"/>
                <a:cs typeface="Source Sans Pro"/>
              </a:rPr>
              <a:t>a</a:t>
            </a:r>
            <a:r>
              <a:rPr lang="de-DE" dirty="0" smtClean="0">
                <a:latin typeface="Source Sans Pro"/>
                <a:cs typeface="Source Sans Pro"/>
              </a:rPr>
              <a:t> </a:t>
            </a:r>
            <a:r>
              <a:rPr lang="de-DE" dirty="0" err="1" smtClean="0">
                <a:latin typeface="Source Sans Pro"/>
                <a:cs typeface="Source Sans Pro"/>
              </a:rPr>
              <a:t>obr</a:t>
            </a:r>
            <a:r>
              <a:rPr lang="pl-PL" dirty="0" smtClean="0">
                <a:latin typeface="Source Sans Pro"/>
                <a:cs typeface="Source Sans Pro"/>
              </a:rPr>
              <a:t>ą</a:t>
            </a:r>
            <a:r>
              <a:rPr lang="de-DE" dirty="0" err="1" smtClean="0">
                <a:latin typeface="Source Sans Pro"/>
                <a:cs typeface="Source Sans Pro"/>
              </a:rPr>
              <a:t>czkowania</a:t>
            </a:r>
            <a:endParaRPr lang="de-DE" dirty="0">
              <a:latin typeface="Source Sans Pro"/>
              <a:cs typeface="Source Sans Pro"/>
            </a:endParaRPr>
          </a:p>
          <a:p>
            <a:pPr marL="176400" marR="0" lvl="1" indent="-17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/>
            </a:pPr>
            <a:r>
              <a:rPr lang="de-DE" dirty="0" err="1" smtClean="0">
                <a:latin typeface="Source Sans Pro"/>
                <a:cs typeface="Source Sans Pro"/>
              </a:rPr>
              <a:t>Firmy</a:t>
            </a:r>
            <a:r>
              <a:rPr lang="de-DE" dirty="0" smtClean="0">
                <a:latin typeface="Source Sans Pro"/>
                <a:cs typeface="Source Sans Pro"/>
              </a:rPr>
              <a:t> </a:t>
            </a:r>
            <a:r>
              <a:rPr lang="de-DE" dirty="0" err="1" smtClean="0">
                <a:latin typeface="Source Sans Pro"/>
                <a:cs typeface="Source Sans Pro"/>
              </a:rPr>
              <a:t>energetyczne</a:t>
            </a:r>
            <a:endParaRPr lang="de-DE" dirty="0">
              <a:latin typeface="Source Sans Pro"/>
              <a:cs typeface="Source Sans Pro"/>
            </a:endParaRPr>
          </a:p>
          <a:p>
            <a:pPr marL="176400" marR="0" lvl="1" indent="-17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/>
                <a:cs typeface="Source Sans Pro"/>
              </a:rPr>
              <a:t>Spon</a:t>
            </a:r>
            <a:r>
              <a:rPr kumimoji="0" lang="pl-PL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/>
                <a:cs typeface="Source Sans Pro"/>
              </a:rPr>
              <a:t>s</a:t>
            </a: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/>
                <a:cs typeface="Source Sans Pro"/>
              </a:rPr>
              <a:t>orzy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/>
              <a:cs typeface="Source Sans Pro"/>
            </a:endParaRPr>
          </a:p>
          <a:p>
            <a:pPr marL="176400" marR="0" lvl="1" indent="-17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/>
            </a:pPr>
            <a:r>
              <a:rPr lang="de-DE" dirty="0" err="1" smtClean="0">
                <a:latin typeface="Source Sans Pro"/>
                <a:cs typeface="Source Sans Pro"/>
              </a:rPr>
              <a:t>Fotografowie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/>
              <a:cs typeface="Source Sans Pro"/>
            </a:endParaRPr>
          </a:p>
          <a:p>
            <a:pPr marL="176400" marR="0" lvl="1" indent="-1764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Arial"/>
              <a:buChar char="•"/>
              <a:tabLst/>
              <a:defRPr/>
            </a:pPr>
            <a:r>
              <a:rPr lang="de-DE" dirty="0">
                <a:latin typeface="Source Sans Pro"/>
                <a:cs typeface="Source Sans Pro"/>
              </a:rPr>
              <a:t>i</a:t>
            </a:r>
            <a:r>
              <a:rPr lang="de-DE" dirty="0" smtClean="0">
                <a:latin typeface="Source Sans Pro"/>
                <a:cs typeface="Source Sans Pro"/>
              </a:rPr>
              <a:t> </a:t>
            </a:r>
            <a:r>
              <a:rPr lang="de-DE" dirty="0" err="1" smtClean="0">
                <a:latin typeface="Source Sans Pro"/>
                <a:cs typeface="Source Sans Pro"/>
              </a:rPr>
              <a:t>wiele</a:t>
            </a:r>
            <a:r>
              <a:rPr lang="de-DE" dirty="0" smtClean="0">
                <a:latin typeface="Source Sans Pro"/>
                <a:cs typeface="Source Sans Pro"/>
              </a:rPr>
              <a:t> </a:t>
            </a:r>
            <a:r>
              <a:rPr lang="de-DE" dirty="0" err="1" smtClean="0">
                <a:latin typeface="Source Sans Pro"/>
                <a:cs typeface="Source Sans Pro"/>
              </a:rPr>
              <a:t>innych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/>
              <a:cs typeface="Source Sans Pro"/>
            </a:endParaRPr>
          </a:p>
        </p:txBody>
      </p:sp>
      <p:pic>
        <p:nvPicPr>
          <p:cNvPr id="4098" name="Picture 2" descr="M:\Aktenplan\500 Bibliothek &amp; Archive\550 Fotos &amp; Filme &amp; Tonträger\Digitalfotos, Foto-Scans\Vögel\Fischadler\Schmidt-Rothmund\2005\Juli 2005 I\Martin Gra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04664"/>
            <a:ext cx="2066398" cy="3107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9938" name="Picture 2" descr="M:\Aktenplan\500 Bibliothek &amp; Archive\550 Fotos &amp; Filme &amp; Tonträger\Digitalfotos, Foto-Scans\Vögel\Fischadler\Schmidt-Rothmund\2007\April 2007\Arved mit Nih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861048"/>
            <a:ext cx="3133143" cy="23496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Aktenplan\500 Bibliothek &amp; Archive\550 Fotos &amp; Filme &amp; Tonträger\Digitalfotos, Foto-Scans\Vögel\Fischadler\Mayer, Michael\Fischadler 0JZ ko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5731880" cy="4248472"/>
          </a:xfrm>
          <a:prstGeom prst="rect">
            <a:avLst/>
          </a:prstGeom>
          <a:noFill/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7113964" y="1973436"/>
            <a:ext cx="1844820" cy="2372717"/>
          </a:xfrm>
        </p:spPr>
        <p:txBody>
          <a:bodyPr/>
          <a:lstStyle/>
          <a:p>
            <a:r>
              <a:rPr lang="de-DE" dirty="0"/>
              <a:t>NABU-Vogelschutzzentrum</a:t>
            </a:r>
          </a:p>
          <a:p>
            <a:r>
              <a:rPr lang="de-DE" dirty="0"/>
              <a:t>Dr. Daniel Schmidt-</a:t>
            </a:r>
            <a:r>
              <a:rPr lang="de-DE" dirty="0" err="1"/>
              <a:t>Rothmund</a:t>
            </a:r>
            <a:endParaRPr lang="de-DE" dirty="0"/>
          </a:p>
          <a:p>
            <a:r>
              <a:rPr lang="de-DE" dirty="0"/>
              <a:t>Ziegelhütte 21</a:t>
            </a:r>
            <a:br>
              <a:rPr lang="de-DE" dirty="0"/>
            </a:br>
            <a:r>
              <a:rPr lang="de-DE" dirty="0"/>
              <a:t>D-72116 Mössingen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Tel. +49 (0)7473.1022</a:t>
            </a:r>
            <a:br>
              <a:rPr lang="de-DE" dirty="0"/>
            </a:br>
            <a:r>
              <a:rPr lang="de-DE" dirty="0"/>
              <a:t>Fax +49 (0)7473.21 18 1</a:t>
            </a:r>
          </a:p>
          <a:p>
            <a:r>
              <a:rPr lang="de-DE" dirty="0"/>
              <a:t>Daniel.Schmidt@NABU-Vogelschutzzentrum.de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Rybo</a:t>
            </a:r>
            <a:r>
              <a:rPr lang="pl-PL" smtClean="0"/>
              <a:t>ł</a:t>
            </a:r>
            <a:r>
              <a:rPr lang="de-DE" smtClean="0"/>
              <a:t>ów</a:t>
            </a:r>
            <a:r>
              <a:rPr lang="de-DE" dirty="0" smtClean="0"/>
              <a:t> </a:t>
            </a:r>
            <a:r>
              <a:rPr lang="de-DE" dirty="0" smtClean="0"/>
              <a:t>w </a:t>
            </a:r>
            <a:r>
              <a:rPr lang="de-DE" dirty="0" err="1" smtClean="0"/>
              <a:t>Niemczech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pic>
        <p:nvPicPr>
          <p:cNvPr id="7" name="Grafik 13" descr="NABU_Logo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0"/>
            <a:ext cx="1771650" cy="1447800"/>
          </a:xfrm>
          <a:prstGeom prst="rect">
            <a:avLst/>
          </a:prstGeom>
          <a:noFill/>
        </p:spPr>
      </p:pic>
      <p:pic>
        <p:nvPicPr>
          <p:cNvPr id="8" name="Grafik 7" descr="NABU_Logo_Balk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3587" y="1412776"/>
            <a:ext cx="2030413" cy="53975"/>
          </a:xfrm>
          <a:prstGeom prst="rect">
            <a:avLst/>
          </a:prstGeom>
          <a:noFill/>
        </p:spPr>
      </p:pic>
      <p:sp>
        <p:nvSpPr>
          <p:cNvPr id="10" name="Titel 4"/>
          <p:cNvSpPr txBox="1">
            <a:spLocks/>
          </p:cNvSpPr>
          <p:nvPr/>
        </p:nvSpPr>
        <p:spPr>
          <a:xfrm>
            <a:off x="611560" y="4365104"/>
            <a:ext cx="6582292" cy="149690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-1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ource Sans Pro"/>
                <a:ea typeface="+mj-ea"/>
                <a:cs typeface="Source Sans Pro"/>
              </a:rPr>
              <a:t/>
            </a:r>
            <a:br>
              <a:rPr kumimoji="0" lang="de-DE" sz="3200" b="1" i="0" u="none" strike="noStrike" kern="1200" cap="none" spc="-10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ource Sans Pro"/>
                <a:ea typeface="+mj-ea"/>
                <a:cs typeface="Source Sans Pro"/>
              </a:rPr>
            </a:br>
            <a:r>
              <a:rPr lang="de-DE" sz="2800" b="1" spc="-100" dirty="0" err="1" smtClean="0">
                <a:solidFill>
                  <a:schemeClr val="tx2"/>
                </a:solidFill>
                <a:latin typeface="Source Sans Pro"/>
                <a:ea typeface="+mj-ea"/>
                <a:cs typeface="Source Sans Pro"/>
              </a:rPr>
              <a:t>Dziekuj</a:t>
            </a:r>
            <a:r>
              <a:rPr lang="pl-PL" sz="2800" b="1" spc="-100" dirty="0" smtClean="0">
                <a:solidFill>
                  <a:schemeClr val="tx2"/>
                </a:solidFill>
                <a:latin typeface="Source Sans Pro"/>
                <a:ea typeface="+mj-ea"/>
                <a:cs typeface="Source Sans Pro"/>
              </a:rPr>
              <a:t>ę</a:t>
            </a:r>
            <a:r>
              <a:rPr lang="de-DE" sz="2800" b="1" spc="-100" dirty="0" smtClean="0">
                <a:solidFill>
                  <a:schemeClr val="tx2"/>
                </a:solidFill>
                <a:latin typeface="Source Sans Pro"/>
                <a:ea typeface="+mj-ea"/>
                <a:cs typeface="Source Sans Pro"/>
              </a:rPr>
              <a:t> </a:t>
            </a:r>
            <a:r>
              <a:rPr lang="de-DE" sz="2800" b="1" spc="-100" dirty="0" err="1" smtClean="0">
                <a:solidFill>
                  <a:schemeClr val="tx2"/>
                </a:solidFill>
                <a:latin typeface="Source Sans Pro"/>
                <a:ea typeface="+mj-ea"/>
                <a:cs typeface="Source Sans Pro"/>
              </a:rPr>
              <a:t>za</a:t>
            </a:r>
            <a:r>
              <a:rPr lang="de-DE" sz="2800" b="1" spc="-100" dirty="0" smtClean="0">
                <a:solidFill>
                  <a:schemeClr val="tx2"/>
                </a:solidFill>
                <a:latin typeface="Source Sans Pro"/>
                <a:ea typeface="+mj-ea"/>
                <a:cs typeface="Source Sans Pro"/>
              </a:rPr>
              <a:t> </a:t>
            </a:r>
            <a:r>
              <a:rPr lang="de-DE" sz="2800" b="1" spc="-100" dirty="0" err="1" smtClean="0">
                <a:solidFill>
                  <a:schemeClr val="tx2"/>
                </a:solidFill>
                <a:latin typeface="Source Sans Pro"/>
                <a:ea typeface="+mj-ea"/>
                <a:cs typeface="Source Sans Pro"/>
              </a:rPr>
              <a:t>uwag</a:t>
            </a:r>
            <a:r>
              <a:rPr lang="pl-PL" sz="2800" b="1" spc="-100" dirty="0" smtClean="0">
                <a:solidFill>
                  <a:schemeClr val="tx2"/>
                </a:solidFill>
                <a:latin typeface="Source Sans Pro"/>
                <a:ea typeface="+mj-ea"/>
                <a:cs typeface="Source Sans Pro"/>
              </a:rPr>
              <a:t>ę</a:t>
            </a:r>
            <a:r>
              <a:rPr lang="de-DE" sz="2800" b="1" spc="-100" dirty="0" smtClean="0">
                <a:solidFill>
                  <a:schemeClr val="tx2"/>
                </a:solidFill>
                <a:latin typeface="Source Sans Pro"/>
                <a:ea typeface="+mj-ea"/>
                <a:cs typeface="Source Sans Pro"/>
              </a:rPr>
              <a:t>!</a:t>
            </a:r>
            <a:endParaRPr kumimoji="0" lang="de-DE" sz="2800" b="1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/>
              <a:ea typeface="+mj-ea"/>
              <a:cs typeface="Source Sans Pro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5029243" y="5615787"/>
            <a:ext cx="11521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DE" sz="1000" dirty="0"/>
              <a:t>M. Mayer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500DFC-C8D9-4042-8E09-01AE8D5753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22032" r="23422"/>
          <a:stretch/>
        </p:blipFill>
        <p:spPr>
          <a:xfrm>
            <a:off x="7093523" y="4346153"/>
            <a:ext cx="1582933" cy="217564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Rybo</a:t>
            </a:r>
            <a:r>
              <a:rPr lang="pl-PL" dirty="0" smtClean="0"/>
              <a:t>ł</a:t>
            </a:r>
            <a:r>
              <a:rPr lang="de-DE" dirty="0" err="1" smtClean="0"/>
              <a:t>ów</a:t>
            </a:r>
            <a:r>
              <a:rPr lang="de-DE" dirty="0" smtClean="0"/>
              <a:t> w </a:t>
            </a:r>
            <a:r>
              <a:rPr lang="de-DE" dirty="0" err="1" smtClean="0"/>
              <a:t>Niemczech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18" name="Bildplatzhalter 17" descr="PH_Swift_08.92cmx05.70cm_001.pn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/>
          <a:srcRect l="215" r="215"/>
          <a:stretch>
            <a:fillRect/>
          </a:stretch>
        </p:blipFill>
        <p:spPr/>
      </p:pic>
      <p:sp>
        <p:nvSpPr>
          <p:cNvPr id="12" name="Inhaltsplatzhalter 11"/>
          <p:cNvSpPr>
            <a:spLocks noGrp="1"/>
          </p:cNvSpPr>
          <p:nvPr>
            <p:ph sz="half" idx="1"/>
          </p:nvPr>
        </p:nvSpPr>
        <p:spPr>
          <a:xfrm>
            <a:off x="457199" y="2060848"/>
            <a:ext cx="5251450" cy="4097456"/>
          </a:xfrm>
        </p:spPr>
        <p:txBody>
          <a:bodyPr/>
          <a:lstStyle/>
          <a:p>
            <a:pPr lvl="1"/>
            <a:r>
              <a:rPr lang="de-DE" sz="2400" dirty="0" err="1" smtClean="0"/>
              <a:t>Obszar</a:t>
            </a:r>
            <a:r>
              <a:rPr lang="de-DE" sz="2400" dirty="0" smtClean="0"/>
              <a:t> l</a:t>
            </a:r>
            <a:r>
              <a:rPr lang="pl-PL" sz="2400" dirty="0" smtClean="0"/>
              <a:t>ę</a:t>
            </a:r>
            <a:r>
              <a:rPr lang="de-DE" sz="2400" dirty="0" err="1" smtClean="0"/>
              <a:t>gowy</a:t>
            </a:r>
            <a:r>
              <a:rPr lang="de-DE" sz="2400" dirty="0"/>
              <a:t/>
            </a:r>
            <a:br>
              <a:rPr lang="de-DE" sz="2400" dirty="0"/>
            </a:br>
            <a:endParaRPr lang="de-DE" sz="2400" dirty="0"/>
          </a:p>
          <a:p>
            <a:pPr lvl="1"/>
            <a:r>
              <a:rPr lang="de-DE" sz="2400" dirty="0" smtClean="0"/>
              <a:t>Stan </a:t>
            </a:r>
            <a:r>
              <a:rPr lang="de-DE" sz="2400" dirty="0" err="1" smtClean="0"/>
              <a:t>populacji</a:t>
            </a:r>
            <a:r>
              <a:rPr lang="de-DE" sz="2400" dirty="0" smtClean="0"/>
              <a:t> l</a:t>
            </a:r>
            <a:r>
              <a:rPr lang="pl-PL" sz="2400" dirty="0" smtClean="0"/>
              <a:t>ę</a:t>
            </a:r>
            <a:r>
              <a:rPr lang="de-DE" sz="2400" dirty="0" err="1" smtClean="0"/>
              <a:t>gowej</a:t>
            </a:r>
            <a:r>
              <a:rPr lang="de-DE" sz="2400" dirty="0"/>
              <a:t/>
            </a:r>
            <a:br>
              <a:rPr lang="de-DE" sz="2400" dirty="0"/>
            </a:br>
            <a:endParaRPr lang="de-DE" sz="2400" dirty="0"/>
          </a:p>
          <a:p>
            <a:pPr lvl="1"/>
            <a:r>
              <a:rPr lang="de-DE" sz="2400" dirty="0" err="1" smtClean="0"/>
              <a:t>Biologia</a:t>
            </a:r>
            <a:r>
              <a:rPr lang="de-DE" sz="2400" dirty="0" smtClean="0"/>
              <a:t> i </a:t>
            </a:r>
            <a:r>
              <a:rPr lang="de-DE" sz="2400" dirty="0" err="1" smtClean="0"/>
              <a:t>warunki</a:t>
            </a:r>
            <a:r>
              <a:rPr lang="de-DE" sz="2400" dirty="0" smtClean="0"/>
              <a:t> </a:t>
            </a:r>
            <a:r>
              <a:rPr lang="de-DE" sz="2400" dirty="0" err="1" smtClean="0"/>
              <a:t>rozrodu</a:t>
            </a:r>
            <a:endParaRPr lang="de-DE" sz="2400" dirty="0"/>
          </a:p>
          <a:p>
            <a:endParaRPr lang="de-DE" dirty="0"/>
          </a:p>
        </p:txBody>
      </p:sp>
      <p:sp>
        <p:nvSpPr>
          <p:cNvPr id="20" name="Bildplatzhalter 19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 t="23480" r="3095"/>
          <a:stretch>
            <a:fillRect/>
          </a:stretch>
        </p:blipFill>
        <p:spPr bwMode="auto">
          <a:xfrm>
            <a:off x="5886759" y="-18567"/>
            <a:ext cx="3261616" cy="237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Grp="1" noChangeAspect="1"/>
          </p:cNvGraphicFramePr>
          <p:nvPr>
            <p:ph type="pic" sz="quarter" idx="13"/>
          </p:nvPr>
        </p:nvGraphicFramePr>
        <p:xfrm>
          <a:off x="5904565" y="2365080"/>
          <a:ext cx="3247373" cy="178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Diagramm" r:id="rId6" imgW="3762451" imgH="2066849" progId="Excel.Sheet.8">
                  <p:embed/>
                </p:oleObj>
              </mc:Choice>
              <mc:Fallback>
                <p:oleObj name="Diagramm" r:id="rId6" imgW="3762451" imgH="2066849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4565" y="2365080"/>
                        <a:ext cx="3247373" cy="178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10" descr="MC mit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1" y="4342752"/>
            <a:ext cx="3203849" cy="21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Rybo</a:t>
            </a:r>
            <a:r>
              <a:rPr lang="pl-PL" dirty="0" smtClean="0"/>
              <a:t>ł</a:t>
            </a:r>
            <a:r>
              <a:rPr lang="de-DE" dirty="0" err="1" smtClean="0"/>
              <a:t>ów</a:t>
            </a:r>
            <a:r>
              <a:rPr lang="de-DE" dirty="0" smtClean="0"/>
              <a:t> w </a:t>
            </a:r>
            <a:r>
              <a:rPr lang="de-DE" dirty="0" err="1" smtClean="0"/>
              <a:t>Europie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dirty="0" err="1" smtClean="0"/>
              <a:t>Obszar</a:t>
            </a:r>
            <a:r>
              <a:rPr lang="de-DE" dirty="0" smtClean="0"/>
              <a:t> l</a:t>
            </a:r>
            <a:r>
              <a:rPr lang="pl-PL" dirty="0" smtClean="0"/>
              <a:t>ę</a:t>
            </a:r>
            <a:r>
              <a:rPr lang="de-DE" dirty="0" err="1" smtClean="0"/>
              <a:t>gowy</a:t>
            </a:r>
            <a:r>
              <a:rPr lang="de-DE" dirty="0" smtClean="0"/>
              <a:t> w </a:t>
            </a:r>
            <a:r>
              <a:rPr lang="de-DE" dirty="0" err="1" smtClean="0"/>
              <a:t>Europie</a:t>
            </a:r>
            <a:r>
              <a:rPr lang="de-DE" dirty="0" smtClean="0"/>
              <a:t> (ca</a:t>
            </a:r>
            <a:r>
              <a:rPr lang="de-DE" dirty="0"/>
              <a:t>. 1990)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3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700809"/>
            <a:ext cx="446449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Oval 10"/>
          <p:cNvSpPr>
            <a:spLocks noChangeArrowheads="1"/>
          </p:cNvSpPr>
          <p:nvPr/>
        </p:nvSpPr>
        <p:spPr bwMode="auto">
          <a:xfrm>
            <a:off x="4247568" y="1802539"/>
            <a:ext cx="3621124" cy="2659700"/>
          </a:xfrm>
          <a:prstGeom prst="ellipse">
            <a:avLst/>
          </a:prstGeom>
          <a:noFill/>
          <a:ln w="50800">
            <a:solidFill>
              <a:srgbClr val="0099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9" name="Oval 11"/>
          <p:cNvSpPr>
            <a:spLocks noChangeArrowheads="1"/>
          </p:cNvSpPr>
          <p:nvPr/>
        </p:nvSpPr>
        <p:spPr bwMode="auto">
          <a:xfrm rot="20427801">
            <a:off x="4544267" y="5406004"/>
            <a:ext cx="358608" cy="20468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5137664" y="5148613"/>
            <a:ext cx="89944" cy="163014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4171642" y="5752868"/>
            <a:ext cx="93448" cy="107859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2" name="Oval 19"/>
          <p:cNvSpPr>
            <a:spLocks noChangeArrowheads="1"/>
          </p:cNvSpPr>
          <p:nvPr/>
        </p:nvSpPr>
        <p:spPr bwMode="auto">
          <a:xfrm>
            <a:off x="4741677" y="4633833"/>
            <a:ext cx="93448" cy="10418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3911154" y="5287114"/>
            <a:ext cx="93448" cy="107859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4" name="Oval 22"/>
          <p:cNvSpPr>
            <a:spLocks noChangeArrowheads="1"/>
          </p:cNvSpPr>
          <p:nvPr/>
        </p:nvSpPr>
        <p:spPr bwMode="auto">
          <a:xfrm>
            <a:off x="6380527" y="5110618"/>
            <a:ext cx="93448" cy="104181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5" name="Oval 23"/>
          <p:cNvSpPr>
            <a:spLocks noChangeArrowheads="1"/>
          </p:cNvSpPr>
          <p:nvPr/>
        </p:nvSpPr>
        <p:spPr bwMode="auto">
          <a:xfrm>
            <a:off x="7749546" y="4763753"/>
            <a:ext cx="93448" cy="10418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4786065" y="3926622"/>
            <a:ext cx="1329303" cy="990340"/>
          </a:xfrm>
          <a:prstGeom prst="ellipse">
            <a:avLst/>
          </a:prstGeom>
          <a:noFill/>
          <a:ln w="50800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37" name="Picture 26" descr="DSC_00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59" y="1916831"/>
            <a:ext cx="2664297" cy="400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Obszar</a:t>
            </a:r>
            <a:r>
              <a:rPr lang="de-DE" dirty="0" smtClean="0"/>
              <a:t> l</a:t>
            </a:r>
            <a:r>
              <a:rPr lang="pl-PL" dirty="0" smtClean="0"/>
              <a:t>ę</a:t>
            </a:r>
            <a:r>
              <a:rPr lang="de-DE" dirty="0" err="1" smtClean="0"/>
              <a:t>gowy</a:t>
            </a:r>
            <a:r>
              <a:rPr lang="de-DE" dirty="0" smtClean="0"/>
              <a:t> w </a:t>
            </a:r>
            <a:r>
              <a:rPr lang="de-DE" dirty="0" err="1" smtClean="0"/>
              <a:t>Niemczech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dirty="0" err="1" smtClean="0"/>
              <a:t>aktualn</a:t>
            </a:r>
            <a:r>
              <a:rPr lang="pl-PL" dirty="0" smtClean="0"/>
              <a:t>y</a:t>
            </a:r>
            <a:r>
              <a:rPr lang="de-DE" dirty="0" smtClean="0"/>
              <a:t> </a:t>
            </a:r>
            <a:r>
              <a:rPr lang="de-DE" dirty="0"/>
              <a:t>(2004) *</a:t>
            </a:r>
          </a:p>
          <a:p>
            <a:pPr lvl="1"/>
            <a:r>
              <a:rPr lang="de-DE" dirty="0" err="1" smtClean="0"/>
              <a:t>historyczn</a:t>
            </a:r>
            <a:r>
              <a:rPr lang="pl-PL" dirty="0"/>
              <a:t>y</a:t>
            </a:r>
            <a:r>
              <a:rPr lang="de-DE" dirty="0" smtClean="0"/>
              <a:t> </a:t>
            </a:r>
            <a:r>
              <a:rPr lang="de-DE" dirty="0"/>
              <a:t>(1800 - 1963) †</a:t>
            </a:r>
            <a:br>
              <a:rPr lang="de-DE" dirty="0"/>
            </a:b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3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4786065" y="3926622"/>
            <a:ext cx="1329303" cy="990340"/>
          </a:xfrm>
          <a:prstGeom prst="ellipse">
            <a:avLst/>
          </a:prstGeom>
          <a:noFill/>
          <a:ln w="50800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pic>
        <p:nvPicPr>
          <p:cNvPr id="19" name="Picture 18" descr="jaeckel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698790" y="2564904"/>
            <a:ext cx="1419621" cy="18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" name="Picture 10" descr="untitl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2564904"/>
            <a:ext cx="1237912" cy="197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8" descr="Panhal Eier Museum Stuttgart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115616" y="4725144"/>
            <a:ext cx="2196342" cy="1519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AutoShape 5"/>
          <p:cNvSpPr>
            <a:spLocks noChangeArrowheads="1"/>
          </p:cNvSpPr>
          <p:nvPr/>
        </p:nvSpPr>
        <p:spPr bwMode="auto">
          <a:xfrm>
            <a:off x="3413125" y="3635375"/>
            <a:ext cx="88900" cy="107950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7" name="Gruppieren 26"/>
          <p:cNvGrpSpPr>
            <a:grpSpLocks noChangeAspect="1"/>
          </p:cNvGrpSpPr>
          <p:nvPr/>
        </p:nvGrpSpPr>
        <p:grpSpPr>
          <a:xfrm>
            <a:off x="5004048" y="1844824"/>
            <a:ext cx="3553369" cy="4446370"/>
            <a:chOff x="2325688" y="463550"/>
            <a:chExt cx="4541837" cy="5683250"/>
          </a:xfrm>
        </p:grpSpPr>
        <p:grpSp>
          <p:nvGrpSpPr>
            <p:cNvPr id="39" name="Group 6"/>
            <p:cNvGrpSpPr>
              <a:grpSpLocks/>
            </p:cNvGrpSpPr>
            <p:nvPr/>
          </p:nvGrpSpPr>
          <p:grpSpPr bwMode="auto">
            <a:xfrm>
              <a:off x="2325688" y="463550"/>
              <a:ext cx="4541837" cy="5683250"/>
              <a:chOff x="655" y="142"/>
              <a:chExt cx="2861" cy="3580"/>
            </a:xfrm>
          </p:grpSpPr>
          <p:pic>
            <p:nvPicPr>
              <p:cNvPr id="131" name="Picture 4" descr="panhal_D_2003-2004_vergröss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55" y="142"/>
                <a:ext cx="2861" cy="358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132" name="AutoShape 5"/>
              <p:cNvSpPr>
                <a:spLocks noChangeArrowheads="1"/>
              </p:cNvSpPr>
              <p:nvPr/>
            </p:nvSpPr>
            <p:spPr bwMode="auto">
              <a:xfrm>
                <a:off x="1340" y="2140"/>
                <a:ext cx="56" cy="68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40" name="Oval 11"/>
            <p:cNvSpPr>
              <a:spLocks noChangeArrowheads="1"/>
            </p:cNvSpPr>
            <p:nvPr/>
          </p:nvSpPr>
          <p:spPr bwMode="auto">
            <a:xfrm>
              <a:off x="3546475" y="3808413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1" name="Oval 12"/>
            <p:cNvSpPr>
              <a:spLocks noChangeArrowheads="1"/>
            </p:cNvSpPr>
            <p:nvPr/>
          </p:nvSpPr>
          <p:spPr bwMode="auto">
            <a:xfrm>
              <a:off x="3990975" y="551815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" name="Oval 13"/>
            <p:cNvSpPr>
              <a:spLocks noChangeArrowheads="1"/>
            </p:cNvSpPr>
            <p:nvPr/>
          </p:nvSpPr>
          <p:spPr bwMode="auto">
            <a:xfrm>
              <a:off x="3844925" y="55118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3" name="Oval 14"/>
            <p:cNvSpPr>
              <a:spLocks noChangeArrowheads="1"/>
            </p:cNvSpPr>
            <p:nvPr/>
          </p:nvSpPr>
          <p:spPr bwMode="auto">
            <a:xfrm>
              <a:off x="3743325" y="54610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4" name="Oval 15"/>
            <p:cNvSpPr>
              <a:spLocks noChangeArrowheads="1"/>
            </p:cNvSpPr>
            <p:nvPr/>
          </p:nvSpPr>
          <p:spPr bwMode="auto">
            <a:xfrm>
              <a:off x="3686175" y="551815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5" name="Oval 16"/>
            <p:cNvSpPr>
              <a:spLocks noChangeArrowheads="1"/>
            </p:cNvSpPr>
            <p:nvPr/>
          </p:nvSpPr>
          <p:spPr bwMode="auto">
            <a:xfrm>
              <a:off x="3762375" y="555625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" name="Oval 17"/>
            <p:cNvSpPr>
              <a:spLocks noChangeArrowheads="1"/>
            </p:cNvSpPr>
            <p:nvPr/>
          </p:nvSpPr>
          <p:spPr bwMode="auto">
            <a:xfrm>
              <a:off x="3686175" y="55753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7" name="Oval 18"/>
            <p:cNvSpPr>
              <a:spLocks noChangeArrowheads="1"/>
            </p:cNvSpPr>
            <p:nvPr/>
          </p:nvSpPr>
          <p:spPr bwMode="auto">
            <a:xfrm>
              <a:off x="3603625" y="55880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8" name="Oval 19"/>
            <p:cNvSpPr>
              <a:spLocks noChangeArrowheads="1"/>
            </p:cNvSpPr>
            <p:nvPr/>
          </p:nvSpPr>
          <p:spPr bwMode="auto">
            <a:xfrm>
              <a:off x="3521075" y="56007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" name="Oval 20"/>
            <p:cNvSpPr>
              <a:spLocks noChangeArrowheads="1"/>
            </p:cNvSpPr>
            <p:nvPr/>
          </p:nvSpPr>
          <p:spPr bwMode="auto">
            <a:xfrm>
              <a:off x="3444875" y="559435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0" name="Oval 21"/>
            <p:cNvSpPr>
              <a:spLocks noChangeArrowheads="1"/>
            </p:cNvSpPr>
            <p:nvPr/>
          </p:nvSpPr>
          <p:spPr bwMode="auto">
            <a:xfrm>
              <a:off x="3394075" y="56134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3578225" y="55245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2" name="Oval 23"/>
            <p:cNvSpPr>
              <a:spLocks noChangeArrowheads="1"/>
            </p:cNvSpPr>
            <p:nvPr/>
          </p:nvSpPr>
          <p:spPr bwMode="auto">
            <a:xfrm>
              <a:off x="3430588" y="5135563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3" name="Oval 24"/>
            <p:cNvSpPr>
              <a:spLocks noChangeArrowheads="1"/>
            </p:cNvSpPr>
            <p:nvPr/>
          </p:nvSpPr>
          <p:spPr bwMode="auto">
            <a:xfrm>
              <a:off x="3478213" y="4973638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4" name="Oval 25"/>
            <p:cNvSpPr>
              <a:spLocks noChangeArrowheads="1"/>
            </p:cNvSpPr>
            <p:nvPr/>
          </p:nvSpPr>
          <p:spPr bwMode="auto">
            <a:xfrm>
              <a:off x="3616325" y="4840288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5" name="Oval 26"/>
            <p:cNvSpPr>
              <a:spLocks noChangeArrowheads="1"/>
            </p:cNvSpPr>
            <p:nvPr/>
          </p:nvSpPr>
          <p:spPr bwMode="auto">
            <a:xfrm>
              <a:off x="3692525" y="457835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Oval 27"/>
            <p:cNvSpPr>
              <a:spLocks noChangeArrowheads="1"/>
            </p:cNvSpPr>
            <p:nvPr/>
          </p:nvSpPr>
          <p:spPr bwMode="auto">
            <a:xfrm>
              <a:off x="3859213" y="4335463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7" name="Oval 28"/>
            <p:cNvSpPr>
              <a:spLocks noChangeArrowheads="1"/>
            </p:cNvSpPr>
            <p:nvPr/>
          </p:nvSpPr>
          <p:spPr bwMode="auto">
            <a:xfrm>
              <a:off x="3930650" y="438785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8" name="Oval 29"/>
            <p:cNvSpPr>
              <a:spLocks noChangeArrowheads="1"/>
            </p:cNvSpPr>
            <p:nvPr/>
          </p:nvSpPr>
          <p:spPr bwMode="auto">
            <a:xfrm>
              <a:off x="4283075" y="4340225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" name="Oval 30"/>
            <p:cNvSpPr>
              <a:spLocks noChangeArrowheads="1"/>
            </p:cNvSpPr>
            <p:nvPr/>
          </p:nvSpPr>
          <p:spPr bwMode="auto">
            <a:xfrm>
              <a:off x="4473575" y="4840288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0" name="Oval 31"/>
            <p:cNvSpPr>
              <a:spLocks noChangeArrowheads="1"/>
            </p:cNvSpPr>
            <p:nvPr/>
          </p:nvSpPr>
          <p:spPr bwMode="auto">
            <a:xfrm>
              <a:off x="4402138" y="4583113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1" name="Oval 32"/>
            <p:cNvSpPr>
              <a:spLocks noChangeArrowheads="1"/>
            </p:cNvSpPr>
            <p:nvPr/>
          </p:nvSpPr>
          <p:spPr bwMode="auto">
            <a:xfrm>
              <a:off x="4316413" y="4587875"/>
              <a:ext cx="42862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" name="Oval 33"/>
            <p:cNvSpPr>
              <a:spLocks noChangeArrowheads="1"/>
            </p:cNvSpPr>
            <p:nvPr/>
          </p:nvSpPr>
          <p:spPr bwMode="auto">
            <a:xfrm>
              <a:off x="4268788" y="4654550"/>
              <a:ext cx="42862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3" name="Oval 34"/>
            <p:cNvSpPr>
              <a:spLocks noChangeArrowheads="1"/>
            </p:cNvSpPr>
            <p:nvPr/>
          </p:nvSpPr>
          <p:spPr bwMode="auto">
            <a:xfrm>
              <a:off x="4316413" y="4730750"/>
              <a:ext cx="42862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4" name="Oval 35"/>
            <p:cNvSpPr>
              <a:spLocks noChangeArrowheads="1"/>
            </p:cNvSpPr>
            <p:nvPr/>
          </p:nvSpPr>
          <p:spPr bwMode="auto">
            <a:xfrm>
              <a:off x="4254500" y="4816475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5" name="Oval 36"/>
            <p:cNvSpPr>
              <a:spLocks noChangeArrowheads="1"/>
            </p:cNvSpPr>
            <p:nvPr/>
          </p:nvSpPr>
          <p:spPr bwMode="auto">
            <a:xfrm>
              <a:off x="4168775" y="4449763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6" name="Oval 37"/>
            <p:cNvSpPr>
              <a:spLocks noChangeArrowheads="1"/>
            </p:cNvSpPr>
            <p:nvPr/>
          </p:nvSpPr>
          <p:spPr bwMode="auto">
            <a:xfrm>
              <a:off x="3883025" y="5006975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7" name="Oval 38"/>
            <p:cNvSpPr>
              <a:spLocks noChangeArrowheads="1"/>
            </p:cNvSpPr>
            <p:nvPr/>
          </p:nvSpPr>
          <p:spPr bwMode="auto">
            <a:xfrm>
              <a:off x="3797300" y="5011738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8" name="Oval 39"/>
            <p:cNvSpPr>
              <a:spLocks noChangeArrowheads="1"/>
            </p:cNvSpPr>
            <p:nvPr/>
          </p:nvSpPr>
          <p:spPr bwMode="auto">
            <a:xfrm>
              <a:off x="3878263" y="5373688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9" name="Oval 40"/>
            <p:cNvSpPr>
              <a:spLocks noChangeArrowheads="1"/>
            </p:cNvSpPr>
            <p:nvPr/>
          </p:nvSpPr>
          <p:spPr bwMode="auto">
            <a:xfrm>
              <a:off x="3916363" y="5302250"/>
              <a:ext cx="42862" cy="476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" name="Oval 41"/>
            <p:cNvSpPr>
              <a:spLocks noChangeArrowheads="1"/>
            </p:cNvSpPr>
            <p:nvPr/>
          </p:nvSpPr>
          <p:spPr bwMode="auto">
            <a:xfrm>
              <a:off x="4006850" y="5292725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1" name="Oval 42"/>
            <p:cNvSpPr>
              <a:spLocks noChangeArrowheads="1"/>
            </p:cNvSpPr>
            <p:nvPr/>
          </p:nvSpPr>
          <p:spPr bwMode="auto">
            <a:xfrm>
              <a:off x="3911600" y="5221288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2" name="Oval 43"/>
            <p:cNvSpPr>
              <a:spLocks noChangeArrowheads="1"/>
            </p:cNvSpPr>
            <p:nvPr/>
          </p:nvSpPr>
          <p:spPr bwMode="auto">
            <a:xfrm>
              <a:off x="3992563" y="5216525"/>
              <a:ext cx="42862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3" name="Oval 44"/>
            <p:cNvSpPr>
              <a:spLocks noChangeArrowheads="1"/>
            </p:cNvSpPr>
            <p:nvPr/>
          </p:nvSpPr>
          <p:spPr bwMode="auto">
            <a:xfrm>
              <a:off x="2844800" y="43307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4" name="Oval 45"/>
            <p:cNvSpPr>
              <a:spLocks noChangeArrowheads="1"/>
            </p:cNvSpPr>
            <p:nvPr/>
          </p:nvSpPr>
          <p:spPr bwMode="auto">
            <a:xfrm>
              <a:off x="2878138" y="4278313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5" name="Oval 46"/>
            <p:cNvSpPr>
              <a:spLocks noChangeArrowheads="1"/>
            </p:cNvSpPr>
            <p:nvPr/>
          </p:nvSpPr>
          <p:spPr bwMode="auto">
            <a:xfrm>
              <a:off x="3821113" y="4202113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6" name="Oval 47"/>
            <p:cNvSpPr>
              <a:spLocks noChangeArrowheads="1"/>
            </p:cNvSpPr>
            <p:nvPr/>
          </p:nvSpPr>
          <p:spPr bwMode="auto">
            <a:xfrm>
              <a:off x="3830638" y="4078288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7" name="Oval 48"/>
            <p:cNvSpPr>
              <a:spLocks noChangeArrowheads="1"/>
            </p:cNvSpPr>
            <p:nvPr/>
          </p:nvSpPr>
          <p:spPr bwMode="auto">
            <a:xfrm>
              <a:off x="3997325" y="3278188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8" name="Oval 49"/>
            <p:cNvSpPr>
              <a:spLocks noChangeArrowheads="1"/>
            </p:cNvSpPr>
            <p:nvPr/>
          </p:nvSpPr>
          <p:spPr bwMode="auto">
            <a:xfrm>
              <a:off x="3584575" y="361315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9" name="Oval 50"/>
            <p:cNvSpPr>
              <a:spLocks noChangeArrowheads="1"/>
            </p:cNvSpPr>
            <p:nvPr/>
          </p:nvSpPr>
          <p:spPr bwMode="auto">
            <a:xfrm>
              <a:off x="3422650" y="380365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0" name="Oval 51"/>
            <p:cNvSpPr>
              <a:spLocks noChangeArrowheads="1"/>
            </p:cNvSpPr>
            <p:nvPr/>
          </p:nvSpPr>
          <p:spPr bwMode="auto">
            <a:xfrm>
              <a:off x="3417888" y="3551238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1" name="Oval 52"/>
            <p:cNvSpPr>
              <a:spLocks noChangeArrowheads="1"/>
            </p:cNvSpPr>
            <p:nvPr/>
          </p:nvSpPr>
          <p:spPr bwMode="auto">
            <a:xfrm>
              <a:off x="3794125" y="3698875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2" name="Oval 53"/>
            <p:cNvSpPr>
              <a:spLocks noChangeArrowheads="1"/>
            </p:cNvSpPr>
            <p:nvPr/>
          </p:nvSpPr>
          <p:spPr bwMode="auto">
            <a:xfrm>
              <a:off x="4256088" y="5599113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3" name="Oval 54"/>
            <p:cNvSpPr>
              <a:spLocks noChangeArrowheads="1"/>
            </p:cNvSpPr>
            <p:nvPr/>
          </p:nvSpPr>
          <p:spPr bwMode="auto">
            <a:xfrm>
              <a:off x="4068763" y="4135438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4" name="Oval 55"/>
            <p:cNvSpPr>
              <a:spLocks noChangeArrowheads="1"/>
            </p:cNvSpPr>
            <p:nvPr/>
          </p:nvSpPr>
          <p:spPr bwMode="auto">
            <a:xfrm>
              <a:off x="4116388" y="4059238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5" name="Oval 56"/>
            <p:cNvSpPr>
              <a:spLocks noChangeArrowheads="1"/>
            </p:cNvSpPr>
            <p:nvPr/>
          </p:nvSpPr>
          <p:spPr bwMode="auto">
            <a:xfrm>
              <a:off x="4206875" y="396875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6" name="Oval 57"/>
            <p:cNvSpPr>
              <a:spLocks noChangeArrowheads="1"/>
            </p:cNvSpPr>
            <p:nvPr/>
          </p:nvSpPr>
          <p:spPr bwMode="auto">
            <a:xfrm>
              <a:off x="4773613" y="3830638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7" name="Oval 58"/>
            <p:cNvSpPr>
              <a:spLocks noChangeArrowheads="1"/>
            </p:cNvSpPr>
            <p:nvPr/>
          </p:nvSpPr>
          <p:spPr bwMode="auto">
            <a:xfrm>
              <a:off x="5245100" y="4106863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8" name="Oval 59"/>
            <p:cNvSpPr>
              <a:spLocks noChangeArrowheads="1"/>
            </p:cNvSpPr>
            <p:nvPr/>
          </p:nvSpPr>
          <p:spPr bwMode="auto">
            <a:xfrm>
              <a:off x="5711825" y="4592638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9" name="Oval 60"/>
            <p:cNvSpPr>
              <a:spLocks noChangeArrowheads="1"/>
            </p:cNvSpPr>
            <p:nvPr/>
          </p:nvSpPr>
          <p:spPr bwMode="auto">
            <a:xfrm>
              <a:off x="5773738" y="4640263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0" name="Oval 61"/>
            <p:cNvSpPr>
              <a:spLocks noChangeArrowheads="1"/>
            </p:cNvSpPr>
            <p:nvPr/>
          </p:nvSpPr>
          <p:spPr bwMode="auto">
            <a:xfrm>
              <a:off x="5754688" y="4754563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1" name="Oval 62"/>
            <p:cNvSpPr>
              <a:spLocks noChangeArrowheads="1"/>
            </p:cNvSpPr>
            <p:nvPr/>
          </p:nvSpPr>
          <p:spPr bwMode="auto">
            <a:xfrm>
              <a:off x="5016500" y="5545138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2" name="Oval 63"/>
            <p:cNvSpPr>
              <a:spLocks noChangeArrowheads="1"/>
            </p:cNvSpPr>
            <p:nvPr/>
          </p:nvSpPr>
          <p:spPr bwMode="auto">
            <a:xfrm>
              <a:off x="5392738" y="5349875"/>
              <a:ext cx="42862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3" name="Oval 64"/>
            <p:cNvSpPr>
              <a:spLocks noChangeArrowheads="1"/>
            </p:cNvSpPr>
            <p:nvPr/>
          </p:nvSpPr>
          <p:spPr bwMode="auto">
            <a:xfrm>
              <a:off x="4906963" y="5221288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4" name="Oval 65"/>
            <p:cNvSpPr>
              <a:spLocks noChangeArrowheads="1"/>
            </p:cNvSpPr>
            <p:nvPr/>
          </p:nvSpPr>
          <p:spPr bwMode="auto">
            <a:xfrm>
              <a:off x="4540250" y="5026025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5" name="Oval 66"/>
            <p:cNvSpPr>
              <a:spLocks noChangeArrowheads="1"/>
            </p:cNvSpPr>
            <p:nvPr/>
          </p:nvSpPr>
          <p:spPr bwMode="auto">
            <a:xfrm>
              <a:off x="4611688" y="4968875"/>
              <a:ext cx="42862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6" name="Oval 67"/>
            <p:cNvSpPr>
              <a:spLocks noChangeArrowheads="1"/>
            </p:cNvSpPr>
            <p:nvPr/>
          </p:nvSpPr>
          <p:spPr bwMode="auto">
            <a:xfrm>
              <a:off x="4683125" y="4854575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7" name="Oval 68"/>
            <p:cNvSpPr>
              <a:spLocks noChangeArrowheads="1"/>
            </p:cNvSpPr>
            <p:nvPr/>
          </p:nvSpPr>
          <p:spPr bwMode="auto">
            <a:xfrm>
              <a:off x="4873625" y="4802188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8" name="Oval 69"/>
            <p:cNvSpPr>
              <a:spLocks noChangeArrowheads="1"/>
            </p:cNvSpPr>
            <p:nvPr/>
          </p:nvSpPr>
          <p:spPr bwMode="auto">
            <a:xfrm>
              <a:off x="4902200" y="47117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9" name="Oval 70"/>
            <p:cNvSpPr>
              <a:spLocks noChangeArrowheads="1"/>
            </p:cNvSpPr>
            <p:nvPr/>
          </p:nvSpPr>
          <p:spPr bwMode="auto">
            <a:xfrm>
              <a:off x="4797425" y="47498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0" name="Oval 71"/>
            <p:cNvSpPr>
              <a:spLocks noChangeArrowheads="1"/>
            </p:cNvSpPr>
            <p:nvPr/>
          </p:nvSpPr>
          <p:spPr bwMode="auto">
            <a:xfrm>
              <a:off x="5211763" y="4664075"/>
              <a:ext cx="42862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1" name="Oval 72"/>
            <p:cNvSpPr>
              <a:spLocks noChangeArrowheads="1"/>
            </p:cNvSpPr>
            <p:nvPr/>
          </p:nvSpPr>
          <p:spPr bwMode="auto">
            <a:xfrm>
              <a:off x="5164138" y="4592638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" name="Oval 73"/>
            <p:cNvSpPr>
              <a:spLocks noChangeArrowheads="1"/>
            </p:cNvSpPr>
            <p:nvPr/>
          </p:nvSpPr>
          <p:spPr bwMode="auto">
            <a:xfrm>
              <a:off x="4592638" y="4164013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" name="Oval 74"/>
            <p:cNvSpPr>
              <a:spLocks noChangeArrowheads="1"/>
            </p:cNvSpPr>
            <p:nvPr/>
          </p:nvSpPr>
          <p:spPr bwMode="auto">
            <a:xfrm>
              <a:off x="5340350" y="4383088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4" name="Oval 75"/>
            <p:cNvSpPr>
              <a:spLocks noChangeArrowheads="1"/>
            </p:cNvSpPr>
            <p:nvPr/>
          </p:nvSpPr>
          <p:spPr bwMode="auto">
            <a:xfrm>
              <a:off x="5259388" y="4325938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5" name="Oval 76"/>
            <p:cNvSpPr>
              <a:spLocks noChangeArrowheads="1"/>
            </p:cNvSpPr>
            <p:nvPr/>
          </p:nvSpPr>
          <p:spPr bwMode="auto">
            <a:xfrm>
              <a:off x="5111750" y="4244975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6" name="Oval 77"/>
            <p:cNvSpPr>
              <a:spLocks noChangeArrowheads="1"/>
            </p:cNvSpPr>
            <p:nvPr/>
          </p:nvSpPr>
          <p:spPr bwMode="auto">
            <a:xfrm>
              <a:off x="4906963" y="4178300"/>
              <a:ext cx="42862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7" name="Oval 78"/>
            <p:cNvSpPr>
              <a:spLocks noChangeArrowheads="1"/>
            </p:cNvSpPr>
            <p:nvPr/>
          </p:nvSpPr>
          <p:spPr bwMode="auto">
            <a:xfrm>
              <a:off x="4711700" y="4259263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8" name="Oval 79"/>
            <p:cNvSpPr>
              <a:spLocks noChangeArrowheads="1"/>
            </p:cNvSpPr>
            <p:nvPr/>
          </p:nvSpPr>
          <p:spPr bwMode="auto">
            <a:xfrm>
              <a:off x="4724400" y="440055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9" name="Oval 80"/>
            <p:cNvSpPr>
              <a:spLocks noChangeArrowheads="1"/>
            </p:cNvSpPr>
            <p:nvPr/>
          </p:nvSpPr>
          <p:spPr bwMode="auto">
            <a:xfrm>
              <a:off x="4791075" y="4333875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0" name="Oval 81"/>
            <p:cNvSpPr>
              <a:spLocks noChangeArrowheads="1"/>
            </p:cNvSpPr>
            <p:nvPr/>
          </p:nvSpPr>
          <p:spPr bwMode="auto">
            <a:xfrm>
              <a:off x="4876800" y="43815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1" name="Oval 82"/>
            <p:cNvSpPr>
              <a:spLocks noChangeArrowheads="1"/>
            </p:cNvSpPr>
            <p:nvPr/>
          </p:nvSpPr>
          <p:spPr bwMode="auto">
            <a:xfrm>
              <a:off x="4800600" y="4448175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2" name="Oval 83"/>
            <p:cNvSpPr>
              <a:spLocks noChangeArrowheads="1"/>
            </p:cNvSpPr>
            <p:nvPr/>
          </p:nvSpPr>
          <p:spPr bwMode="auto">
            <a:xfrm>
              <a:off x="3986213" y="1109663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3" name="Oval 84"/>
            <p:cNvSpPr>
              <a:spLocks noChangeArrowheads="1"/>
            </p:cNvSpPr>
            <p:nvPr/>
          </p:nvSpPr>
          <p:spPr bwMode="auto">
            <a:xfrm>
              <a:off x="4514850" y="1519238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4" name="Oval 85"/>
            <p:cNvSpPr>
              <a:spLocks noChangeArrowheads="1"/>
            </p:cNvSpPr>
            <p:nvPr/>
          </p:nvSpPr>
          <p:spPr bwMode="auto">
            <a:xfrm>
              <a:off x="4591050" y="1285875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" name="Oval 86"/>
            <p:cNvSpPr>
              <a:spLocks noChangeArrowheads="1"/>
            </p:cNvSpPr>
            <p:nvPr/>
          </p:nvSpPr>
          <p:spPr bwMode="auto">
            <a:xfrm>
              <a:off x="4524375" y="1300163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6" name="Oval 87"/>
            <p:cNvSpPr>
              <a:spLocks noChangeArrowheads="1"/>
            </p:cNvSpPr>
            <p:nvPr/>
          </p:nvSpPr>
          <p:spPr bwMode="auto">
            <a:xfrm>
              <a:off x="4919663" y="2047875"/>
              <a:ext cx="42862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7" name="Oval 88"/>
            <p:cNvSpPr>
              <a:spLocks noChangeArrowheads="1"/>
            </p:cNvSpPr>
            <p:nvPr/>
          </p:nvSpPr>
          <p:spPr bwMode="auto">
            <a:xfrm>
              <a:off x="4538663" y="1924050"/>
              <a:ext cx="42862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8" name="Oval 89"/>
            <p:cNvSpPr>
              <a:spLocks noChangeArrowheads="1"/>
            </p:cNvSpPr>
            <p:nvPr/>
          </p:nvSpPr>
          <p:spPr bwMode="auto">
            <a:xfrm>
              <a:off x="4419600" y="1852613"/>
              <a:ext cx="42863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9" name="Oval 90"/>
            <p:cNvSpPr>
              <a:spLocks noChangeArrowheads="1"/>
            </p:cNvSpPr>
            <p:nvPr/>
          </p:nvSpPr>
          <p:spPr bwMode="auto">
            <a:xfrm>
              <a:off x="4724400" y="25146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0" name="Oval 91"/>
            <p:cNvSpPr>
              <a:spLocks noChangeArrowheads="1"/>
            </p:cNvSpPr>
            <p:nvPr/>
          </p:nvSpPr>
          <p:spPr bwMode="auto">
            <a:xfrm>
              <a:off x="4557713" y="2490788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1" name="Oval 92"/>
            <p:cNvSpPr>
              <a:spLocks noChangeArrowheads="1"/>
            </p:cNvSpPr>
            <p:nvPr/>
          </p:nvSpPr>
          <p:spPr bwMode="auto">
            <a:xfrm>
              <a:off x="3876675" y="16383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2" name="Oval 93"/>
            <p:cNvSpPr>
              <a:spLocks noChangeArrowheads="1"/>
            </p:cNvSpPr>
            <p:nvPr/>
          </p:nvSpPr>
          <p:spPr bwMode="auto">
            <a:xfrm>
              <a:off x="3243263" y="2366963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3" name="Oval 94"/>
            <p:cNvSpPr>
              <a:spLocks noChangeArrowheads="1"/>
            </p:cNvSpPr>
            <p:nvPr/>
          </p:nvSpPr>
          <p:spPr bwMode="auto">
            <a:xfrm>
              <a:off x="3619500" y="20193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4" name="Oval 95"/>
            <p:cNvSpPr>
              <a:spLocks noChangeArrowheads="1"/>
            </p:cNvSpPr>
            <p:nvPr/>
          </p:nvSpPr>
          <p:spPr bwMode="auto">
            <a:xfrm>
              <a:off x="3652838" y="2090738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5" name="Oval 96"/>
            <p:cNvSpPr>
              <a:spLocks noChangeArrowheads="1"/>
            </p:cNvSpPr>
            <p:nvPr/>
          </p:nvSpPr>
          <p:spPr bwMode="auto">
            <a:xfrm>
              <a:off x="3738563" y="2124075"/>
              <a:ext cx="42862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6" name="Oval 97"/>
            <p:cNvSpPr>
              <a:spLocks noChangeArrowheads="1"/>
            </p:cNvSpPr>
            <p:nvPr/>
          </p:nvSpPr>
          <p:spPr bwMode="auto">
            <a:xfrm>
              <a:off x="3424238" y="2733675"/>
              <a:ext cx="42862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7" name="Oval 98"/>
            <p:cNvSpPr>
              <a:spLocks noChangeArrowheads="1"/>
            </p:cNvSpPr>
            <p:nvPr/>
          </p:nvSpPr>
          <p:spPr bwMode="auto">
            <a:xfrm>
              <a:off x="3276600" y="281940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8" name="Oval 99"/>
            <p:cNvSpPr>
              <a:spLocks noChangeArrowheads="1"/>
            </p:cNvSpPr>
            <p:nvPr/>
          </p:nvSpPr>
          <p:spPr bwMode="auto">
            <a:xfrm>
              <a:off x="3214688" y="2843213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9" name="Oval 100"/>
            <p:cNvSpPr>
              <a:spLocks noChangeArrowheads="1"/>
            </p:cNvSpPr>
            <p:nvPr/>
          </p:nvSpPr>
          <p:spPr bwMode="auto">
            <a:xfrm>
              <a:off x="3271838" y="2881313"/>
              <a:ext cx="42862" cy="4286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0" name="Oval 101"/>
            <p:cNvSpPr>
              <a:spLocks noChangeArrowheads="1"/>
            </p:cNvSpPr>
            <p:nvPr/>
          </p:nvSpPr>
          <p:spPr bwMode="auto">
            <a:xfrm>
              <a:off x="3390900" y="2914650"/>
              <a:ext cx="42863" cy="4286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Panhal_Kücken_Tiefkippe_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068960"/>
            <a:ext cx="2946352" cy="220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3995936" y="1412776"/>
          <a:ext cx="3682815" cy="4860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2" name="Acrobat Document" r:id="rId5" imgW="4747208" imgH="6263568" progId="AcroExch.Document.11">
                  <p:embed/>
                </p:oleObj>
              </mc:Choice>
              <mc:Fallback>
                <p:oleObj name="Acrobat Document" r:id="rId5" imgW="4747208" imgH="6263568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1412776"/>
                        <a:ext cx="3682815" cy="4860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</a:t>
            </a:r>
            <a:r>
              <a:rPr lang="de-DE" dirty="0" err="1" smtClean="0"/>
              <a:t>bszary</a:t>
            </a:r>
            <a:r>
              <a:rPr lang="de-DE" dirty="0" smtClean="0"/>
              <a:t> l</a:t>
            </a:r>
            <a:r>
              <a:rPr lang="pl-PL" dirty="0" smtClean="0"/>
              <a:t>ę</a:t>
            </a:r>
            <a:r>
              <a:rPr lang="de-DE" dirty="0" err="1" smtClean="0"/>
              <a:t>gowe</a:t>
            </a:r>
            <a:r>
              <a:rPr lang="de-DE" dirty="0" smtClean="0"/>
              <a:t> w </a:t>
            </a:r>
            <a:r>
              <a:rPr lang="de-DE" dirty="0" err="1" smtClean="0"/>
              <a:t>Niemczech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dirty="0"/>
              <a:t>ADEBAR (2014): 2005 – 2009</a:t>
            </a:r>
            <a:br>
              <a:rPr lang="de-DE" dirty="0"/>
            </a:br>
            <a:endParaRPr lang="de-DE" dirty="0"/>
          </a:p>
          <a:p>
            <a:pPr lvl="1"/>
            <a:r>
              <a:rPr lang="de-DE" dirty="0"/>
              <a:t>≈ </a:t>
            </a:r>
            <a:r>
              <a:rPr lang="de-DE" dirty="0" err="1" smtClean="0"/>
              <a:t>obecna</a:t>
            </a:r>
            <a:r>
              <a:rPr lang="pl-PL" dirty="0" smtClean="0"/>
              <a:t> </a:t>
            </a:r>
            <a:r>
              <a:rPr lang="de-DE" dirty="0" err="1" smtClean="0"/>
              <a:t>sytuacja</a:t>
            </a:r>
            <a:r>
              <a:rPr lang="de-DE" dirty="0" smtClean="0"/>
              <a:t> </a:t>
            </a:r>
            <a:r>
              <a:rPr lang="de-DE" dirty="0"/>
              <a:t>(</a:t>
            </a:r>
            <a:r>
              <a:rPr lang="de-DE" dirty="0" smtClean="0"/>
              <a:t>2018)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7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sp>
        <p:nvSpPr>
          <p:cNvPr id="12" name="Oval 20"/>
          <p:cNvSpPr>
            <a:spLocks noChangeArrowheads="1"/>
          </p:cNvSpPr>
          <p:nvPr/>
        </p:nvSpPr>
        <p:spPr bwMode="auto">
          <a:xfrm rot="19776226">
            <a:off x="6177666" y="1995479"/>
            <a:ext cx="1163459" cy="209070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Oval 21"/>
          <p:cNvSpPr>
            <a:spLocks noChangeArrowheads="1"/>
          </p:cNvSpPr>
          <p:nvPr/>
        </p:nvSpPr>
        <p:spPr bwMode="auto">
          <a:xfrm>
            <a:off x="6228184" y="4509119"/>
            <a:ext cx="216024" cy="380219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Oval 21"/>
          <p:cNvSpPr>
            <a:spLocks noChangeArrowheads="1"/>
          </p:cNvSpPr>
          <p:nvPr/>
        </p:nvSpPr>
        <p:spPr bwMode="auto">
          <a:xfrm>
            <a:off x="5076056" y="2924944"/>
            <a:ext cx="864096" cy="20535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Oval 21">
            <a:extLst>
              <a:ext uri="{FF2B5EF4-FFF2-40B4-BE49-F238E27FC236}">
                <a16:creationId xmlns:a16="http://schemas.microsoft.com/office/drawing/2014/main" id="{31478776-B696-4E60-8F49-4AEB9B5E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1319" y="4889339"/>
            <a:ext cx="110841" cy="1238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m 19"/>
          <p:cNvGraphicFramePr>
            <a:graphicFrameLocks/>
          </p:cNvGraphicFramePr>
          <p:nvPr/>
        </p:nvGraphicFramePr>
        <p:xfrm>
          <a:off x="467544" y="2348880"/>
          <a:ext cx="7992888" cy="3819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Rozwój</a:t>
            </a:r>
            <a:r>
              <a:rPr lang="de-DE" dirty="0" smtClean="0"/>
              <a:t> </a:t>
            </a:r>
            <a:r>
              <a:rPr lang="de-DE" dirty="0" err="1" smtClean="0"/>
              <a:t>populacji</a:t>
            </a:r>
            <a:r>
              <a:rPr lang="de-DE" dirty="0" smtClean="0"/>
              <a:t> l</a:t>
            </a:r>
            <a:r>
              <a:rPr lang="pl-PL" dirty="0" smtClean="0"/>
              <a:t>ę</a:t>
            </a:r>
            <a:r>
              <a:rPr lang="de-DE" dirty="0" err="1" smtClean="0"/>
              <a:t>gowej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DE" dirty="0" err="1" smtClean="0"/>
              <a:t>czterokrotny</a:t>
            </a:r>
            <a:r>
              <a:rPr lang="de-DE" dirty="0" smtClean="0"/>
              <a:t> </a:t>
            </a:r>
            <a:r>
              <a:rPr lang="de-DE" dirty="0" err="1" smtClean="0"/>
              <a:t>wzrost</a:t>
            </a:r>
            <a:r>
              <a:rPr lang="de-DE" dirty="0" smtClean="0"/>
              <a:t> </a:t>
            </a:r>
          </a:p>
          <a:p>
            <a:pPr marL="0" lvl="1" indent="0">
              <a:buNone/>
            </a:pPr>
            <a:r>
              <a:rPr lang="pl-PL" dirty="0" smtClean="0"/>
              <a:t>   </a:t>
            </a:r>
            <a:r>
              <a:rPr lang="de-DE" dirty="0" smtClean="0"/>
              <a:t>w ci</a:t>
            </a:r>
            <a:r>
              <a:rPr lang="pl-PL" dirty="0" smtClean="0"/>
              <a:t>ą</a:t>
            </a:r>
            <a:r>
              <a:rPr lang="de-DE" dirty="0" err="1" smtClean="0"/>
              <a:t>gu</a:t>
            </a:r>
            <a:r>
              <a:rPr lang="de-DE" dirty="0" smtClean="0"/>
              <a:t> 25 </a:t>
            </a:r>
            <a:r>
              <a:rPr lang="de-DE" dirty="0" err="1" smtClean="0"/>
              <a:t>lat</a:t>
            </a:r>
            <a:r>
              <a:rPr lang="de-DE" dirty="0" smtClean="0"/>
              <a:t>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4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pic>
        <p:nvPicPr>
          <p:cNvPr id="34819" name="Picture 3" descr="M:\Aktenplan\500 Bibliothek &amp; Archive\550 Fotos &amp; Filme &amp; Tonträger\Digitalfotos, Foto-Scans\Vögel\Fischadler\Schmidt-Rothmund\2015\Dachsberg\Fischadler beringt Dachsberg 2015 kom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340768"/>
            <a:ext cx="2376264" cy="178207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619327"/>
              </p:ext>
            </p:extLst>
          </p:nvPr>
        </p:nvGraphicFramePr>
        <p:xfrm>
          <a:off x="4386776" y="1626836"/>
          <a:ext cx="3682815" cy="4860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2" name="Acrobat Document" r:id="rId4" imgW="4747208" imgH="6263568" progId="AcroExch.Document.11">
                  <p:embed/>
                </p:oleObj>
              </mc:Choice>
              <mc:Fallback>
                <p:oleObj name="Acrobat Document" r:id="rId4" imgW="4747208" imgH="6263568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776" y="1626836"/>
                        <a:ext cx="3682815" cy="48603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Wzrost</a:t>
            </a:r>
            <a:r>
              <a:rPr lang="de-DE" dirty="0" smtClean="0"/>
              <a:t> </a:t>
            </a:r>
            <a:r>
              <a:rPr lang="de-DE" dirty="0" err="1" smtClean="0"/>
              <a:t>od</a:t>
            </a:r>
            <a:r>
              <a:rPr lang="de-DE" dirty="0" smtClean="0"/>
              <a:t> </a:t>
            </a:r>
            <a:r>
              <a:rPr lang="de-DE" dirty="0" err="1" smtClean="0"/>
              <a:t>roku</a:t>
            </a:r>
            <a:r>
              <a:rPr lang="de-DE" dirty="0" smtClean="0"/>
              <a:t> 1990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spcBef>
                <a:spcPts val="0"/>
              </a:spcBef>
              <a:buNone/>
            </a:pPr>
            <a:r>
              <a:rPr lang="de-DE" dirty="0" smtClean="0"/>
              <a:t>Z</a:t>
            </a:r>
            <a:r>
              <a:rPr lang="pl-PL" dirty="0" smtClean="0"/>
              <a:t>a</a:t>
            </a:r>
            <a:r>
              <a:rPr lang="de-DE" dirty="0" smtClean="0"/>
              <a:t>g</a:t>
            </a:r>
            <a:r>
              <a:rPr lang="pl-PL" dirty="0" smtClean="0"/>
              <a:t>ę</a:t>
            </a:r>
            <a:r>
              <a:rPr lang="de-DE" dirty="0" err="1" smtClean="0"/>
              <a:t>szczenie</a:t>
            </a:r>
            <a:r>
              <a:rPr lang="de-DE" dirty="0" smtClean="0"/>
              <a:t> </a:t>
            </a:r>
            <a:r>
              <a:rPr lang="de-DE" dirty="0" err="1" smtClean="0"/>
              <a:t>zasiedlenia</a:t>
            </a:r>
            <a:r>
              <a:rPr lang="de-DE" dirty="0" smtClean="0"/>
              <a:t> i </a:t>
            </a:r>
            <a:r>
              <a:rPr lang="de-DE" dirty="0" err="1" smtClean="0"/>
              <a:t>rozwój</a:t>
            </a:r>
            <a:r>
              <a:rPr lang="de-DE" dirty="0" smtClean="0"/>
              <a:t> w </a:t>
            </a:r>
            <a:r>
              <a:rPr lang="de-DE" dirty="0" err="1" smtClean="0"/>
              <a:t>terenach</a:t>
            </a:r>
            <a:r>
              <a:rPr lang="de-DE" dirty="0" smtClean="0"/>
              <a:t> </a:t>
            </a:r>
            <a:r>
              <a:rPr lang="de-DE" dirty="0" err="1" smtClean="0"/>
              <a:t>rdzen</a:t>
            </a:r>
            <a:r>
              <a:rPr lang="pl-PL" dirty="0" err="1" smtClean="0"/>
              <a:t>nych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(</a:t>
            </a:r>
            <a:r>
              <a:rPr lang="de-DE" dirty="0" err="1" smtClean="0"/>
              <a:t>Brandenburgia</a:t>
            </a:r>
            <a:r>
              <a:rPr lang="de-DE" dirty="0" smtClean="0"/>
              <a:t>, </a:t>
            </a:r>
            <a:r>
              <a:rPr lang="de-DE" dirty="0" err="1" smtClean="0"/>
              <a:t>Mecklenburgia</a:t>
            </a:r>
            <a:r>
              <a:rPr lang="de-DE" dirty="0" smtClean="0"/>
              <a:t>-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Przedpomorze</a:t>
            </a:r>
            <a:r>
              <a:rPr lang="de-DE" dirty="0" smtClean="0"/>
              <a:t>)</a:t>
            </a:r>
            <a:endParaRPr lang="pl-PL" dirty="0" smtClean="0"/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dirty="0"/>
          </a:p>
          <a:p>
            <a:pPr marL="0" lvl="1" indent="0">
              <a:spcBef>
                <a:spcPts val="0"/>
              </a:spcBef>
              <a:buNone/>
            </a:pPr>
            <a:r>
              <a:rPr lang="de-DE" dirty="0" err="1" smtClean="0"/>
              <a:t>Mocny</a:t>
            </a:r>
            <a:r>
              <a:rPr lang="de-DE" dirty="0" smtClean="0"/>
              <a:t> </a:t>
            </a:r>
            <a:r>
              <a:rPr lang="de-DE" dirty="0" err="1" smtClean="0"/>
              <a:t>rozwój</a:t>
            </a:r>
            <a:r>
              <a:rPr lang="de-DE" dirty="0" smtClean="0"/>
              <a:t> w </a:t>
            </a:r>
            <a:r>
              <a:rPr lang="de-DE" dirty="0" err="1" smtClean="0"/>
              <a:t>kierunku</a:t>
            </a:r>
            <a:r>
              <a:rPr lang="pl-PL" dirty="0"/>
              <a:t> </a:t>
            </a:r>
            <a:r>
              <a:rPr lang="de-DE" dirty="0" err="1" smtClean="0"/>
              <a:t>po</a:t>
            </a:r>
            <a:r>
              <a:rPr lang="pl-PL" dirty="0" smtClean="0"/>
              <a:t>ł</a:t>
            </a:r>
            <a:r>
              <a:rPr lang="de-DE" dirty="0" err="1" smtClean="0"/>
              <a:t>udniowo</a:t>
            </a:r>
            <a:r>
              <a:rPr lang="de-DE" dirty="0" smtClean="0"/>
              <a:t>-</a:t>
            </a:r>
            <a:endParaRPr lang="pl-PL" dirty="0"/>
          </a:p>
          <a:p>
            <a:pPr marL="0" lvl="1" indent="0">
              <a:spcBef>
                <a:spcPts val="0"/>
              </a:spcBef>
              <a:buNone/>
            </a:pPr>
            <a:r>
              <a:rPr lang="de-DE" dirty="0" err="1" smtClean="0"/>
              <a:t>zachodnim</a:t>
            </a:r>
            <a:r>
              <a:rPr lang="de-DE" dirty="0" smtClean="0"/>
              <a:t> (</a:t>
            </a:r>
            <a:r>
              <a:rPr lang="de-DE" dirty="0" err="1" smtClean="0"/>
              <a:t>Saksonia</a:t>
            </a:r>
            <a:r>
              <a:rPr lang="de-DE" dirty="0" smtClean="0"/>
              <a:t>-Anhalt</a:t>
            </a:r>
            <a:r>
              <a:rPr lang="de-DE" dirty="0"/>
              <a:t>) </a:t>
            </a:r>
            <a:br>
              <a:rPr lang="de-DE" dirty="0"/>
            </a:br>
            <a:r>
              <a:rPr lang="de-DE" dirty="0" smtClean="0"/>
              <a:t>i </a:t>
            </a:r>
            <a:r>
              <a:rPr lang="de-DE" dirty="0" err="1" smtClean="0"/>
              <a:t>po</a:t>
            </a:r>
            <a:r>
              <a:rPr lang="pl-PL" dirty="0" smtClean="0"/>
              <a:t>ł</a:t>
            </a:r>
            <a:r>
              <a:rPr lang="de-DE" dirty="0" err="1" smtClean="0"/>
              <a:t>udniowym</a:t>
            </a:r>
            <a:r>
              <a:rPr lang="de-DE" dirty="0" smtClean="0"/>
              <a:t> </a:t>
            </a:r>
            <a:r>
              <a:rPr lang="de-DE" dirty="0"/>
              <a:t>(</a:t>
            </a:r>
            <a:r>
              <a:rPr lang="de-DE" dirty="0" err="1" smtClean="0"/>
              <a:t>Saksonii</a:t>
            </a:r>
            <a:r>
              <a:rPr lang="de-DE" dirty="0" smtClean="0"/>
              <a:t>)</a:t>
            </a:r>
            <a:endParaRPr lang="pl-PL" dirty="0"/>
          </a:p>
          <a:p>
            <a:pPr marL="0" lvl="1" indent="0">
              <a:spcBef>
                <a:spcPts val="0"/>
              </a:spcBef>
              <a:buNone/>
            </a:pPr>
            <a:r>
              <a:rPr lang="pl-PL" dirty="0" smtClean="0"/>
              <a:t>   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de-DE" dirty="0" smtClean="0"/>
              <a:t>Nowe </a:t>
            </a:r>
            <a:r>
              <a:rPr lang="de-DE" dirty="0" err="1" smtClean="0"/>
              <a:t>tereny</a:t>
            </a:r>
            <a:r>
              <a:rPr lang="de-DE" dirty="0" smtClean="0"/>
              <a:t> l</a:t>
            </a:r>
            <a:r>
              <a:rPr lang="pl-PL" dirty="0" smtClean="0"/>
              <a:t>ę</a:t>
            </a:r>
            <a:r>
              <a:rPr lang="de-DE" dirty="0" err="1" smtClean="0"/>
              <a:t>gowe</a:t>
            </a:r>
            <a:r>
              <a:rPr lang="de-DE" dirty="0" smtClean="0"/>
              <a:t> w 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de-DE" dirty="0" err="1" smtClean="0"/>
              <a:t>Dolnej</a:t>
            </a:r>
            <a:r>
              <a:rPr lang="de-DE" dirty="0" smtClean="0"/>
              <a:t> </a:t>
            </a:r>
            <a:r>
              <a:rPr lang="de-DE" dirty="0" err="1"/>
              <a:t>Saksonii</a:t>
            </a:r>
            <a:r>
              <a:rPr lang="de-DE" dirty="0"/>
              <a:t> i </a:t>
            </a:r>
            <a:r>
              <a:rPr lang="de-DE" dirty="0" err="1"/>
              <a:t>Bawarii</a:t>
            </a:r>
            <a:endParaRPr lang="de-DE" dirty="0"/>
          </a:p>
          <a:p>
            <a:pPr marL="0" lvl="1" indent="0">
              <a:buNone/>
            </a:pPr>
            <a:r>
              <a:rPr lang="de-DE" dirty="0"/>
              <a:t/>
            </a:r>
            <a:br>
              <a:rPr lang="de-DE" dirty="0"/>
            </a:br>
            <a:r>
              <a:rPr lang="de-DE" dirty="0"/>
              <a:t>	</a:t>
            </a:r>
            <a:br>
              <a:rPr lang="de-DE" dirty="0"/>
            </a:b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6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sp>
        <p:nvSpPr>
          <p:cNvPr id="12" name="Oval 20"/>
          <p:cNvSpPr>
            <a:spLocks noChangeArrowheads="1"/>
          </p:cNvSpPr>
          <p:nvPr/>
        </p:nvSpPr>
        <p:spPr bwMode="auto">
          <a:xfrm rot="19776226">
            <a:off x="6316853" y="1957668"/>
            <a:ext cx="893502" cy="164714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Oval 21"/>
          <p:cNvSpPr>
            <a:spLocks noChangeArrowheads="1"/>
          </p:cNvSpPr>
          <p:nvPr/>
        </p:nvSpPr>
        <p:spPr bwMode="auto">
          <a:xfrm>
            <a:off x="6228184" y="4519128"/>
            <a:ext cx="216024" cy="35003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Oval 21"/>
          <p:cNvSpPr>
            <a:spLocks noChangeArrowheads="1"/>
          </p:cNvSpPr>
          <p:nvPr/>
        </p:nvSpPr>
        <p:spPr bwMode="auto">
          <a:xfrm>
            <a:off x="5076056" y="2924944"/>
            <a:ext cx="864096" cy="20535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6" name="Oval 20"/>
          <p:cNvSpPr>
            <a:spLocks noChangeArrowheads="1"/>
          </p:cNvSpPr>
          <p:nvPr/>
        </p:nvSpPr>
        <p:spPr bwMode="auto">
          <a:xfrm rot="20662227">
            <a:off x="6098520" y="2027438"/>
            <a:ext cx="1191576" cy="190425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4682A8DA-0F73-466F-B0DC-86FE2614F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197" y="4941167"/>
            <a:ext cx="162971" cy="13763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Wzrost</a:t>
            </a:r>
            <a:r>
              <a:rPr lang="de-DE" dirty="0" smtClean="0"/>
              <a:t> i </a:t>
            </a:r>
            <a:r>
              <a:rPr lang="pl-PL" dirty="0" smtClean="0"/>
              <a:t>rozprzestrzenianie się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od</a:t>
            </a:r>
            <a:r>
              <a:rPr lang="de-DE" dirty="0" smtClean="0"/>
              <a:t> 1990 r.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6C6B8-7DF4-4F01-8878-A6272B56DAC3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11" name="Bildplatzhalter 9" descr="Fischadler Foto D. Schmidt 2005.JPG"/>
          <p:cNvPicPr>
            <a:picLocks noChangeAspect="1"/>
          </p:cNvPicPr>
          <p:nvPr/>
        </p:nvPicPr>
        <p:blipFill>
          <a:blip r:embed="rId4" cstate="print"/>
          <a:srcRect t="9763" b="9763"/>
          <a:stretch>
            <a:fillRect/>
          </a:stretch>
        </p:blipFill>
        <p:spPr>
          <a:xfrm>
            <a:off x="7092280" y="332656"/>
            <a:ext cx="1698166" cy="908720"/>
          </a:xfrm>
          <a:prstGeom prst="rect">
            <a:avLst/>
          </a:prstGeom>
        </p:spPr>
      </p:pic>
      <p:graphicFrame>
        <p:nvGraphicFramePr>
          <p:cNvPr id="17" name="Chart 1"/>
          <p:cNvGraphicFramePr>
            <a:graphicFrameLocks noGrp="1"/>
          </p:cNvGraphicFramePr>
          <p:nvPr>
            <p:ph idx="1"/>
          </p:nvPr>
        </p:nvGraphicFramePr>
        <p:xfrm>
          <a:off x="1043608" y="1916832"/>
          <a:ext cx="6779096" cy="3809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4" name="Gruppieren 13"/>
          <p:cNvGrpSpPr/>
          <p:nvPr/>
        </p:nvGrpSpPr>
        <p:grpSpPr>
          <a:xfrm>
            <a:off x="4499992" y="1556792"/>
            <a:ext cx="1738599" cy="2196034"/>
            <a:chOff x="3995936" y="1412776"/>
            <a:chExt cx="3682815" cy="4860330"/>
          </a:xfrm>
        </p:grpSpPr>
        <p:graphicFrame>
          <p:nvGraphicFramePr>
            <p:cNvPr id="7" name="Object 2"/>
            <p:cNvGraphicFramePr>
              <a:graphicFrameLocks noChangeAspect="1"/>
            </p:cNvGraphicFramePr>
            <p:nvPr/>
          </p:nvGraphicFramePr>
          <p:xfrm>
            <a:off x="3995936" y="1412776"/>
            <a:ext cx="3682815" cy="4860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89" name="Acrobat Document" r:id="rId6" imgW="4747208" imgH="6263568" progId="AcroExch.Document.11">
                    <p:embed/>
                  </p:oleObj>
                </mc:Choice>
                <mc:Fallback>
                  <p:oleObj name="Acrobat Document" r:id="rId6" imgW="4747208" imgH="6263568" progId="AcroExch.Document.11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5936" y="1412776"/>
                          <a:ext cx="3682815" cy="486033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80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Oval 20"/>
            <p:cNvSpPr>
              <a:spLocks noChangeArrowheads="1"/>
            </p:cNvSpPr>
            <p:nvPr/>
          </p:nvSpPr>
          <p:spPr bwMode="auto">
            <a:xfrm rot="172342">
              <a:off x="6312617" y="3529905"/>
              <a:ext cx="1163459" cy="403805"/>
            </a:xfrm>
            <a:prstGeom prst="ellips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Oval 21"/>
            <p:cNvSpPr>
              <a:spLocks noChangeArrowheads="1"/>
            </p:cNvSpPr>
            <p:nvPr/>
          </p:nvSpPr>
          <p:spPr bwMode="auto">
            <a:xfrm>
              <a:off x="5076056" y="2924944"/>
              <a:ext cx="864096" cy="2053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" name="Oval 20"/>
            <p:cNvSpPr>
              <a:spLocks noChangeArrowheads="1"/>
            </p:cNvSpPr>
            <p:nvPr/>
          </p:nvSpPr>
          <p:spPr bwMode="auto">
            <a:xfrm rot="20660685">
              <a:off x="6187896" y="1954878"/>
              <a:ext cx="1042954" cy="1653239"/>
            </a:xfrm>
            <a:prstGeom prst="ellipse">
              <a:avLst/>
            </a:prstGeom>
            <a:noFill/>
            <a:ln w="381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BU_Powerpoint_Vorlage">
  <a:themeElements>
    <a:clrScheme name="NABU Farben">
      <a:dk1>
        <a:srgbClr val="292934"/>
      </a:dk1>
      <a:lt1>
        <a:srgbClr val="FFFFFF"/>
      </a:lt1>
      <a:dk2>
        <a:srgbClr val="0068B4"/>
      </a:dk2>
      <a:lt2>
        <a:srgbClr val="E3E2D4"/>
      </a:lt2>
      <a:accent1>
        <a:srgbClr val="008143"/>
      </a:accent1>
      <a:accent2>
        <a:srgbClr val="76B828"/>
      </a:accent2>
      <a:accent3>
        <a:srgbClr val="DD042D"/>
      </a:accent3>
      <a:accent4>
        <a:srgbClr val="EF7C00"/>
      </a:accent4>
      <a:accent5>
        <a:srgbClr val="FFCC00"/>
      </a:accent5>
      <a:accent6>
        <a:srgbClr val="86846B"/>
      </a:accent6>
      <a:hlink>
        <a:srgbClr val="003560"/>
      </a:hlink>
      <a:folHlink>
        <a:srgbClr val="800080"/>
      </a:folHlink>
    </a:clrScheme>
    <a:fontScheme name="NABU-Schrift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NABU_Powerpoint_Vorlage</Template>
  <TotalTime>79</TotalTime>
  <Words>1194</Words>
  <Application>Microsoft Office PowerPoint</Application>
  <PresentationFormat>Pokaz na ekranie (4:3)</PresentationFormat>
  <Paragraphs>213</Paragraphs>
  <Slides>21</Slides>
  <Notes>21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21</vt:i4>
      </vt:variant>
    </vt:vector>
  </HeadingPairs>
  <TitlesOfParts>
    <vt:vector size="28" baseType="lpstr">
      <vt:lpstr>Arial</vt:lpstr>
      <vt:lpstr>Calibri</vt:lpstr>
      <vt:lpstr>Source Sans Pro</vt:lpstr>
      <vt:lpstr>Wingdings</vt:lpstr>
      <vt:lpstr>NABU_Powerpoint_Vorlage</vt:lpstr>
      <vt:lpstr>Acrobat Document</vt:lpstr>
      <vt:lpstr>Diagramm</vt:lpstr>
      <vt:lpstr>Populacja lęgowa rybołowa w Niemczech</vt:lpstr>
      <vt:lpstr>  Rybołów w Niemczech  </vt:lpstr>
      <vt:lpstr>Rybołów w Niemczech </vt:lpstr>
      <vt:lpstr>Rybołów w Europie</vt:lpstr>
      <vt:lpstr>Obszar lęgowy w Niemczech</vt:lpstr>
      <vt:lpstr>Obszary lęgowe w Niemczech</vt:lpstr>
      <vt:lpstr>Rozwój populacji lęgowej</vt:lpstr>
      <vt:lpstr>Wzrost od roku 1990</vt:lpstr>
      <vt:lpstr>Wzrost i rozprzestrzenianie się od 1990 r.</vt:lpstr>
      <vt:lpstr>Odległe zasiedlanie</vt:lpstr>
      <vt:lpstr>Nowe zasiedlanie w Niemczech</vt:lpstr>
      <vt:lpstr>Powody wzrostu populacji od roku 1970</vt:lpstr>
      <vt:lpstr>Biologia i warunki lęgowe</vt:lpstr>
      <vt:lpstr>Miejsca lęgowe</vt:lpstr>
      <vt:lpstr>Stanowiska gniazd</vt:lpstr>
      <vt:lpstr>Stanowiska gniazd</vt:lpstr>
      <vt:lpstr>Stanowiska gniazd</vt:lpstr>
      <vt:lpstr>Inne stanowiska gniazd</vt:lpstr>
      <vt:lpstr>Stanowisko na polu uprawnym</vt:lpstr>
      <vt:lpstr>Podziekowania dla przyjaciół rybołowa</vt:lpstr>
      <vt:lpstr>Rybołów w Niemczech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Startfolie Klassisch mit Storch</dc:title>
  <dc:creator>daniel.schmidt</dc:creator>
  <dc:description>Präsentationsvorlage | Office 2007</dc:description>
  <cp:lastModifiedBy>Monika Ślusarska-Czuber</cp:lastModifiedBy>
  <cp:revision>297</cp:revision>
  <dcterms:created xsi:type="dcterms:W3CDTF">2014-11-13T16:32:54Z</dcterms:created>
  <dcterms:modified xsi:type="dcterms:W3CDTF">2018-09-13T11:29:44Z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1.0.0</vt:lpwstr>
  </property>
  <property fmtid="{D5CDD505-2E9C-101B-9397-08002B2CF9AE}" pid="3" name="Build">
    <vt:lpwstr>001-000-002</vt:lpwstr>
  </property>
  <property fmtid="{D5CDD505-2E9C-101B-9397-08002B2CF9AE}" pid="4" name="Erstellt von">
    <vt:lpwstr>office network</vt:lpwstr>
  </property>
  <property fmtid="{D5CDD505-2E9C-101B-9397-08002B2CF9AE}" pid="5" name="Erstellt am">
    <vt:lpwstr>31.07.2013</vt:lpwstr>
  </property>
  <property fmtid="{D5CDD505-2E9C-101B-9397-08002B2CF9AE}" pid="6" name="Autor 1">
    <vt:lpwstr>clemens morfeld</vt:lpwstr>
  </property>
  <property fmtid="{D5CDD505-2E9C-101B-9397-08002B2CF9AE}" pid="7" name="Stand">
    <vt:lpwstr>11.09.2013</vt:lpwstr>
  </property>
</Properties>
</file>