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65" r:id="rId2"/>
    <p:sldId id="277" r:id="rId3"/>
    <p:sldId id="266" r:id="rId4"/>
    <p:sldId id="268" r:id="rId5"/>
    <p:sldId id="269" r:id="rId6"/>
    <p:sldId id="273" r:id="rId7"/>
    <p:sldId id="270" r:id="rId8"/>
    <p:sldId id="267" r:id="rId9"/>
    <p:sldId id="271" r:id="rId10"/>
    <p:sldId id="272" r:id="rId11"/>
    <p:sldId id="275" r:id="rId12"/>
    <p:sldId id="276" r:id="rId13"/>
    <p:sldId id="280" r:id="rId14"/>
    <p:sldId id="274" r:id="rId15"/>
    <p:sldId id="263" r:id="rId16"/>
    <p:sldId id="281" r:id="rId17"/>
    <p:sldId id="256" r:id="rId18"/>
    <p:sldId id="279" r:id="rId19"/>
    <p:sldId id="278"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33FD8A5C-0875-4813-83A6-65A7530977D8}">
          <p14:sldIdLst>
            <p14:sldId id="265"/>
            <p14:sldId id="277"/>
            <p14:sldId id="266"/>
            <p14:sldId id="268"/>
            <p14:sldId id="269"/>
            <p14:sldId id="273"/>
            <p14:sldId id="270"/>
            <p14:sldId id="267"/>
            <p14:sldId id="271"/>
            <p14:sldId id="272"/>
            <p14:sldId id="275"/>
            <p14:sldId id="276"/>
            <p14:sldId id="280"/>
            <p14:sldId id="274"/>
            <p14:sldId id="263"/>
            <p14:sldId id="281"/>
            <p14:sldId id="256"/>
            <p14:sldId id="279"/>
            <p14:sldId id="27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142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8F2AF6-F1B6-4FBF-B013-EE31BE517F1F}" type="datetimeFigureOut">
              <a:rPr lang="ru-RU" smtClean="0"/>
              <a:t>01.10.2018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08F776-4902-4B7A-AF4D-8806B1DE3904}" type="slidenum">
              <a:rPr lang="ru-RU" smtClean="0"/>
              <a:t>‹#›</a:t>
            </a:fld>
            <a:endParaRPr lang="ru-RU"/>
          </a:p>
        </p:txBody>
      </p:sp>
    </p:spTree>
    <p:extLst>
      <p:ext uri="{BB962C8B-B14F-4D97-AF65-F5344CB8AC3E}">
        <p14:creationId xmlns:p14="http://schemas.microsoft.com/office/powerpoint/2010/main" val="399863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B08F776-4902-4B7A-AF4D-8806B1DE3904}" type="slidenum">
              <a:rPr lang="ru-RU" smtClean="0"/>
              <a:t>4</a:t>
            </a:fld>
            <a:endParaRPr lang="ru-RU"/>
          </a:p>
        </p:txBody>
      </p:sp>
    </p:spTree>
    <p:extLst>
      <p:ext uri="{BB962C8B-B14F-4D97-AF65-F5344CB8AC3E}">
        <p14:creationId xmlns:p14="http://schemas.microsoft.com/office/powerpoint/2010/main" val="2588420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19ECE30-5553-4F15-BCA5-5E58D64C88FE}" type="datetimeFigureOut">
              <a:rPr lang="ru-RU" smtClean="0"/>
              <a:t>01.10.2018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5BD1AD5-E5D1-4250-BE8C-F03B4DB81CFA}" type="slidenum">
              <a:rPr lang="ru-RU" smtClean="0"/>
              <a:t>‹#›</a:t>
            </a:fld>
            <a:endParaRPr lang="ru-RU"/>
          </a:p>
        </p:txBody>
      </p:sp>
    </p:spTree>
    <p:extLst>
      <p:ext uri="{BB962C8B-B14F-4D97-AF65-F5344CB8AC3E}">
        <p14:creationId xmlns:p14="http://schemas.microsoft.com/office/powerpoint/2010/main" val="2192288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19ECE30-5553-4F15-BCA5-5E58D64C88FE}" type="datetimeFigureOut">
              <a:rPr lang="ru-RU" smtClean="0"/>
              <a:t>01.10.2018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5BD1AD5-E5D1-4250-BE8C-F03B4DB81CFA}" type="slidenum">
              <a:rPr lang="ru-RU" smtClean="0"/>
              <a:t>‹#›</a:t>
            </a:fld>
            <a:endParaRPr lang="ru-RU"/>
          </a:p>
        </p:txBody>
      </p:sp>
    </p:spTree>
    <p:extLst>
      <p:ext uri="{BB962C8B-B14F-4D97-AF65-F5344CB8AC3E}">
        <p14:creationId xmlns:p14="http://schemas.microsoft.com/office/powerpoint/2010/main" val="799209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19ECE30-5553-4F15-BCA5-5E58D64C88FE}" type="datetimeFigureOut">
              <a:rPr lang="ru-RU" smtClean="0"/>
              <a:t>01.10.2018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5BD1AD5-E5D1-4250-BE8C-F03B4DB81CFA}" type="slidenum">
              <a:rPr lang="ru-RU" smtClean="0"/>
              <a:t>‹#›</a:t>
            </a:fld>
            <a:endParaRPr lang="ru-RU"/>
          </a:p>
        </p:txBody>
      </p:sp>
    </p:spTree>
    <p:extLst>
      <p:ext uri="{BB962C8B-B14F-4D97-AF65-F5344CB8AC3E}">
        <p14:creationId xmlns:p14="http://schemas.microsoft.com/office/powerpoint/2010/main" val="2128448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19ECE30-5553-4F15-BCA5-5E58D64C88FE}" type="datetimeFigureOut">
              <a:rPr lang="ru-RU" smtClean="0"/>
              <a:t>01.10.2018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5BD1AD5-E5D1-4250-BE8C-F03B4DB81CFA}" type="slidenum">
              <a:rPr lang="ru-RU" smtClean="0"/>
              <a:t>‹#›</a:t>
            </a:fld>
            <a:endParaRPr lang="ru-RU"/>
          </a:p>
        </p:txBody>
      </p:sp>
    </p:spTree>
    <p:extLst>
      <p:ext uri="{BB962C8B-B14F-4D97-AF65-F5344CB8AC3E}">
        <p14:creationId xmlns:p14="http://schemas.microsoft.com/office/powerpoint/2010/main" val="261561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19ECE30-5553-4F15-BCA5-5E58D64C88FE}" type="datetimeFigureOut">
              <a:rPr lang="ru-RU" smtClean="0"/>
              <a:t>01.10.2018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5BD1AD5-E5D1-4250-BE8C-F03B4DB81CFA}" type="slidenum">
              <a:rPr lang="ru-RU" smtClean="0"/>
              <a:t>‹#›</a:t>
            </a:fld>
            <a:endParaRPr lang="ru-RU"/>
          </a:p>
        </p:txBody>
      </p:sp>
    </p:spTree>
    <p:extLst>
      <p:ext uri="{BB962C8B-B14F-4D97-AF65-F5344CB8AC3E}">
        <p14:creationId xmlns:p14="http://schemas.microsoft.com/office/powerpoint/2010/main" val="2527246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19ECE30-5553-4F15-BCA5-5E58D64C88FE}" type="datetimeFigureOut">
              <a:rPr lang="ru-RU" smtClean="0"/>
              <a:t>01.10.2018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5BD1AD5-E5D1-4250-BE8C-F03B4DB81CFA}" type="slidenum">
              <a:rPr lang="ru-RU" smtClean="0"/>
              <a:t>‹#›</a:t>
            </a:fld>
            <a:endParaRPr lang="ru-RU"/>
          </a:p>
        </p:txBody>
      </p:sp>
    </p:spTree>
    <p:extLst>
      <p:ext uri="{BB962C8B-B14F-4D97-AF65-F5344CB8AC3E}">
        <p14:creationId xmlns:p14="http://schemas.microsoft.com/office/powerpoint/2010/main" val="1050396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19ECE30-5553-4F15-BCA5-5E58D64C88FE}" type="datetimeFigureOut">
              <a:rPr lang="ru-RU" smtClean="0"/>
              <a:t>01.10.2018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5BD1AD5-E5D1-4250-BE8C-F03B4DB81CFA}" type="slidenum">
              <a:rPr lang="ru-RU" smtClean="0"/>
              <a:t>‹#›</a:t>
            </a:fld>
            <a:endParaRPr lang="ru-RU"/>
          </a:p>
        </p:txBody>
      </p:sp>
    </p:spTree>
    <p:extLst>
      <p:ext uri="{BB962C8B-B14F-4D97-AF65-F5344CB8AC3E}">
        <p14:creationId xmlns:p14="http://schemas.microsoft.com/office/powerpoint/2010/main" val="894332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19ECE30-5553-4F15-BCA5-5E58D64C88FE}" type="datetimeFigureOut">
              <a:rPr lang="ru-RU" smtClean="0"/>
              <a:t>01.10.2018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5BD1AD5-E5D1-4250-BE8C-F03B4DB81CFA}" type="slidenum">
              <a:rPr lang="ru-RU" smtClean="0"/>
              <a:t>‹#›</a:t>
            </a:fld>
            <a:endParaRPr lang="ru-RU"/>
          </a:p>
        </p:txBody>
      </p:sp>
    </p:spTree>
    <p:extLst>
      <p:ext uri="{BB962C8B-B14F-4D97-AF65-F5344CB8AC3E}">
        <p14:creationId xmlns:p14="http://schemas.microsoft.com/office/powerpoint/2010/main" val="3485946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19ECE30-5553-4F15-BCA5-5E58D64C88FE}" type="datetimeFigureOut">
              <a:rPr lang="ru-RU" smtClean="0"/>
              <a:t>01.10.2018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5BD1AD5-E5D1-4250-BE8C-F03B4DB81CFA}" type="slidenum">
              <a:rPr lang="ru-RU" smtClean="0"/>
              <a:t>‹#›</a:t>
            </a:fld>
            <a:endParaRPr lang="ru-RU"/>
          </a:p>
        </p:txBody>
      </p:sp>
    </p:spTree>
    <p:extLst>
      <p:ext uri="{BB962C8B-B14F-4D97-AF65-F5344CB8AC3E}">
        <p14:creationId xmlns:p14="http://schemas.microsoft.com/office/powerpoint/2010/main" val="1587235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19ECE30-5553-4F15-BCA5-5E58D64C88FE}" type="datetimeFigureOut">
              <a:rPr lang="ru-RU" smtClean="0"/>
              <a:t>01.10.2018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5BD1AD5-E5D1-4250-BE8C-F03B4DB81CFA}" type="slidenum">
              <a:rPr lang="ru-RU" smtClean="0"/>
              <a:t>‹#›</a:t>
            </a:fld>
            <a:endParaRPr lang="ru-RU"/>
          </a:p>
        </p:txBody>
      </p:sp>
    </p:spTree>
    <p:extLst>
      <p:ext uri="{BB962C8B-B14F-4D97-AF65-F5344CB8AC3E}">
        <p14:creationId xmlns:p14="http://schemas.microsoft.com/office/powerpoint/2010/main" val="1708787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19ECE30-5553-4F15-BCA5-5E58D64C88FE}" type="datetimeFigureOut">
              <a:rPr lang="ru-RU" smtClean="0"/>
              <a:t>01.10.2018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5BD1AD5-E5D1-4250-BE8C-F03B4DB81CFA}" type="slidenum">
              <a:rPr lang="ru-RU" smtClean="0"/>
              <a:t>‹#›</a:t>
            </a:fld>
            <a:endParaRPr lang="ru-RU"/>
          </a:p>
        </p:txBody>
      </p:sp>
    </p:spTree>
    <p:extLst>
      <p:ext uri="{BB962C8B-B14F-4D97-AF65-F5344CB8AC3E}">
        <p14:creationId xmlns:p14="http://schemas.microsoft.com/office/powerpoint/2010/main" val="1654347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ECE30-5553-4F15-BCA5-5E58D64C88FE}" type="datetimeFigureOut">
              <a:rPr lang="ru-RU" smtClean="0"/>
              <a:t>01.10.2018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D1AD5-E5D1-4250-BE8C-F03B4DB81CFA}" type="slidenum">
              <a:rPr lang="ru-RU" smtClean="0"/>
              <a:t>‹#›</a:t>
            </a:fld>
            <a:endParaRPr lang="ru-RU"/>
          </a:p>
        </p:txBody>
      </p:sp>
    </p:spTree>
    <p:extLst>
      <p:ext uri="{BB962C8B-B14F-4D97-AF65-F5344CB8AC3E}">
        <p14:creationId xmlns:p14="http://schemas.microsoft.com/office/powerpoint/2010/main" val="2571730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enovo\Desktop\256565665-15033221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858" y="5157192"/>
            <a:ext cx="2686618" cy="15121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23728" y="5131058"/>
            <a:ext cx="6570325" cy="1754326"/>
          </a:xfrm>
          <a:prstGeom prst="rect">
            <a:avLst/>
          </a:prstGeom>
          <a:noFill/>
        </p:spPr>
        <p:txBody>
          <a:bodyPr wrap="none" rtlCol="0">
            <a:spAutoFit/>
          </a:bodyPr>
          <a:lstStyle/>
          <a:p>
            <a:r>
              <a:rPr lang="en-US" b="1" dirty="0" smtClean="0"/>
              <a:t>Denis </a:t>
            </a:r>
            <a:r>
              <a:rPr lang="en-US" b="1" dirty="0" err="1" smtClean="0"/>
              <a:t>Kitel</a:t>
            </a:r>
            <a:endParaRPr lang="be-BY" b="1" dirty="0" smtClean="0"/>
          </a:p>
          <a:p>
            <a:r>
              <a:rPr lang="en-US" dirty="0" smtClean="0"/>
              <a:t>Scientific and practical center on game and wildlife management, </a:t>
            </a:r>
          </a:p>
          <a:p>
            <a:r>
              <a:rPr lang="en-US" dirty="0" err="1" smtClean="0"/>
              <a:t>Interservice</a:t>
            </a:r>
            <a:r>
              <a:rPr lang="en-US" dirty="0" smtClean="0"/>
              <a:t> Ltd., </a:t>
            </a:r>
            <a:r>
              <a:rPr lang="en-US" dirty="0" err="1" smtClean="0"/>
              <a:t>Izubrica</a:t>
            </a:r>
            <a:r>
              <a:rPr lang="en-US" dirty="0" smtClean="0"/>
              <a:t> </a:t>
            </a:r>
            <a:r>
              <a:rPr lang="en-US" dirty="0" err="1" smtClean="0"/>
              <a:t>vill</a:t>
            </a:r>
            <a:r>
              <a:rPr lang="en-US" dirty="0" smtClean="0"/>
              <a:t>., </a:t>
            </a:r>
            <a:r>
              <a:rPr lang="en-US" dirty="0" err="1" smtClean="0"/>
              <a:t>Verhnedvinsk</a:t>
            </a:r>
            <a:r>
              <a:rPr lang="en-US" dirty="0" smtClean="0"/>
              <a:t> distr., Belarus</a:t>
            </a:r>
          </a:p>
          <a:p>
            <a:endParaRPr lang="en-US" dirty="0"/>
          </a:p>
          <a:p>
            <a:r>
              <a:rPr lang="en-US" b="1" dirty="0" smtClean="0"/>
              <a:t>Anastasia </a:t>
            </a:r>
            <a:r>
              <a:rPr lang="en-US" b="1" dirty="0" err="1" smtClean="0"/>
              <a:t>Kazakova</a:t>
            </a:r>
            <a:endParaRPr lang="en-US" b="1" dirty="0" smtClean="0"/>
          </a:p>
          <a:p>
            <a:r>
              <a:rPr lang="en-US" dirty="0" smtClean="0"/>
              <a:t>Biological dep., Belarus state university, Minsk, Belarus</a:t>
            </a:r>
            <a:endParaRPr lang="ru-RU" dirty="0"/>
          </a:p>
        </p:txBody>
      </p:sp>
      <p:pic>
        <p:nvPicPr>
          <p:cNvPr id="1029" name="Picture 5" descr="Ð¡ÐºÐ¾Ð¿Ð°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26" y="25152"/>
            <a:ext cx="9031828" cy="513204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63153" y="188640"/>
            <a:ext cx="8028384" cy="2246769"/>
          </a:xfrm>
          <a:prstGeom prst="rect">
            <a:avLst/>
          </a:prstGeom>
        </p:spPr>
        <p:txBody>
          <a:bodyPr wrap="square">
            <a:spAutoFit/>
          </a:bodyPr>
          <a:lstStyle/>
          <a:p>
            <a:pPr algn="ctr"/>
            <a:r>
              <a:rPr lang="en-US" sz="2800" b="1" dirty="0"/>
              <a:t>INTRASPECIEFIC RELATIONSHIP, </a:t>
            </a:r>
            <a:endParaRPr lang="en-US" sz="2800" b="1" dirty="0" smtClean="0"/>
          </a:p>
          <a:p>
            <a:pPr algn="ctr"/>
            <a:r>
              <a:rPr lang="en-US" sz="2800" b="1" dirty="0" smtClean="0"/>
              <a:t>ECOLOGY </a:t>
            </a:r>
            <a:r>
              <a:rPr lang="en-US" sz="2800" b="1" dirty="0"/>
              <a:t>AND CHRONOLOGY OF THE BREEDING, FOOD COMPOSITION AND SEASONAL MOVEMENT OF OSPREYS (</a:t>
            </a:r>
            <a:r>
              <a:rPr lang="en-US" sz="2800" b="1" i="1" dirty="0" err="1"/>
              <a:t>Pandion</a:t>
            </a:r>
            <a:r>
              <a:rPr lang="en-US" sz="2800" b="1" i="1" dirty="0"/>
              <a:t> </a:t>
            </a:r>
            <a:r>
              <a:rPr lang="en-US" sz="2800" b="1" i="1" dirty="0" err="1"/>
              <a:t>haliaetus</a:t>
            </a:r>
            <a:r>
              <a:rPr lang="en-US" sz="2800" b="1" dirty="0"/>
              <a:t>) </a:t>
            </a:r>
            <a:endParaRPr lang="en-US" sz="2800" b="1" dirty="0" smtClean="0"/>
          </a:p>
          <a:p>
            <a:pPr algn="ctr"/>
            <a:r>
              <a:rPr lang="en-US" sz="2800" b="1" dirty="0" smtClean="0"/>
              <a:t>FROM </a:t>
            </a:r>
            <a:r>
              <a:rPr lang="en-US" sz="2800" b="1" dirty="0"/>
              <a:t>NORTHERN BELARUS</a:t>
            </a:r>
            <a:endParaRPr lang="ru-RU" sz="2800" dirty="0"/>
          </a:p>
        </p:txBody>
      </p:sp>
    </p:spTree>
    <p:extLst>
      <p:ext uri="{BB962C8B-B14F-4D97-AF65-F5344CB8AC3E}">
        <p14:creationId xmlns:p14="http://schemas.microsoft.com/office/powerpoint/2010/main" val="41944855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wildlife.by/upload/iblock/8bc/8bc0d309edbb4254f1a3a2afab419c4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581" y="260648"/>
            <a:ext cx="7801496" cy="52009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59502" y="5661248"/>
            <a:ext cx="7008842" cy="923330"/>
          </a:xfrm>
          <a:prstGeom prst="rect">
            <a:avLst/>
          </a:prstGeom>
          <a:noFill/>
        </p:spPr>
        <p:txBody>
          <a:bodyPr wrap="none" rtlCol="0">
            <a:spAutoFit/>
          </a:bodyPr>
          <a:lstStyle/>
          <a:p>
            <a:r>
              <a:rPr lang="en-US" dirty="0" smtClean="0"/>
              <a:t>First egg was laid on April, 23, second on April, 26, third on April, 29.</a:t>
            </a:r>
          </a:p>
          <a:p>
            <a:r>
              <a:rPr lang="en-US" dirty="0" smtClean="0"/>
              <a:t>First chick was hatched on May, 30, second on June, 2, third on June, 3.</a:t>
            </a:r>
            <a:endParaRPr lang="ru-RU" dirty="0"/>
          </a:p>
          <a:p>
            <a:endParaRPr lang="ru-RU" dirty="0"/>
          </a:p>
        </p:txBody>
      </p:sp>
    </p:spTree>
    <p:extLst>
      <p:ext uri="{BB962C8B-B14F-4D97-AF65-F5344CB8AC3E}">
        <p14:creationId xmlns:p14="http://schemas.microsoft.com/office/powerpoint/2010/main" val="28785645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260648"/>
            <a:ext cx="8964488" cy="1200329"/>
          </a:xfrm>
          <a:prstGeom prst="rect">
            <a:avLst/>
          </a:prstGeom>
          <a:noFill/>
        </p:spPr>
        <p:txBody>
          <a:bodyPr wrap="square" rtlCol="0">
            <a:spAutoFit/>
          </a:bodyPr>
          <a:lstStyle/>
          <a:p>
            <a:r>
              <a:rPr lang="en-US" dirty="0" smtClean="0"/>
              <a:t>On June, </a:t>
            </a:r>
            <a:r>
              <a:rPr lang="en-US" dirty="0"/>
              <a:t>13 female </a:t>
            </a:r>
            <a:r>
              <a:rPr lang="en-US" dirty="0" smtClean="0"/>
              <a:t>unexpectedly</a:t>
            </a:r>
            <a:r>
              <a:rPr lang="ru-RU" dirty="0" smtClean="0"/>
              <a:t> </a:t>
            </a:r>
            <a:r>
              <a:rPr lang="en-US" dirty="0" smtClean="0"/>
              <a:t>leaves the nest and disappears. She never came back to the chicks. We do not know what happened with her. Male continued bringing food to the nest and even fed the chick but did not warm them. In some days after the rain chicks were frozen and dead.</a:t>
            </a:r>
            <a:r>
              <a:rPr lang="ru-RU" dirty="0" smtClean="0"/>
              <a:t> </a:t>
            </a:r>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87" t="5078" r="2526" b="14258"/>
          <a:stretch/>
        </p:blipFill>
        <p:spPr bwMode="auto">
          <a:xfrm>
            <a:off x="251520" y="1556792"/>
            <a:ext cx="8712968" cy="420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71892" y="6127415"/>
            <a:ext cx="4036939" cy="369332"/>
          </a:xfrm>
          <a:prstGeom prst="rect">
            <a:avLst/>
          </a:prstGeom>
          <a:noFill/>
        </p:spPr>
        <p:txBody>
          <a:bodyPr wrap="none" rtlCol="0">
            <a:spAutoFit/>
          </a:bodyPr>
          <a:lstStyle/>
          <a:p>
            <a:r>
              <a:rPr lang="en-US" dirty="0" smtClean="0"/>
              <a:t>Translation to the Internet was stopped…</a:t>
            </a:r>
            <a:endParaRPr lang="ru-RU" dirty="0"/>
          </a:p>
        </p:txBody>
      </p:sp>
    </p:spTree>
    <p:extLst>
      <p:ext uri="{BB962C8B-B14F-4D97-AF65-F5344CB8AC3E}">
        <p14:creationId xmlns:p14="http://schemas.microsoft.com/office/powerpoint/2010/main" val="28785645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4161847997"/>
              </p:ext>
            </p:extLst>
          </p:nvPr>
        </p:nvGraphicFramePr>
        <p:xfrm>
          <a:off x="251520" y="188640"/>
          <a:ext cx="8496945" cy="2763520"/>
        </p:xfrm>
        <a:graphic>
          <a:graphicData uri="http://schemas.openxmlformats.org/drawingml/2006/table">
            <a:tbl>
              <a:tblPr firstRow="1" bandRow="1">
                <a:tableStyleId>{5C22544A-7EE6-4342-B048-85BDC9FD1C3A}</a:tableStyleId>
              </a:tblPr>
              <a:tblGrid>
                <a:gridCol w="4176465">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tblGrid>
              <a:tr h="370840">
                <a:tc>
                  <a:txBody>
                    <a:bodyPr/>
                    <a:lstStyle/>
                    <a:p>
                      <a:endParaRPr lang="ru-RU" dirty="0"/>
                    </a:p>
                  </a:txBody>
                  <a:tcPr/>
                </a:tc>
                <a:tc>
                  <a:txBody>
                    <a:bodyPr/>
                    <a:lstStyle/>
                    <a:p>
                      <a:r>
                        <a:rPr lang="be-BY" dirty="0" smtClean="0"/>
                        <a:t>2017</a:t>
                      </a:r>
                      <a:endParaRPr lang="ru-RU" dirty="0"/>
                    </a:p>
                  </a:txBody>
                  <a:tcPr/>
                </a:tc>
                <a:tc>
                  <a:txBody>
                    <a:bodyPr/>
                    <a:lstStyle/>
                    <a:p>
                      <a:r>
                        <a:rPr lang="be-BY" dirty="0" smtClean="0"/>
                        <a:t>2018</a:t>
                      </a:r>
                      <a:endParaRPr lang="ru-RU" dirty="0"/>
                    </a:p>
                  </a:txBody>
                  <a:tcPr/>
                </a:tc>
                <a:extLst>
                  <a:ext uri="{0D108BD9-81ED-4DB2-BD59-A6C34878D82A}">
                    <a16:rowId xmlns:a16="http://schemas.microsoft.com/office/drawing/2014/main" val="10000"/>
                  </a:ext>
                </a:extLst>
              </a:tr>
              <a:tr h="370840">
                <a:tc>
                  <a:txBody>
                    <a:bodyPr/>
                    <a:lstStyle/>
                    <a:p>
                      <a:r>
                        <a:rPr lang="en-US" dirty="0" smtClean="0"/>
                        <a:t>Number</a:t>
                      </a:r>
                      <a:r>
                        <a:rPr lang="en-US" baseline="0" dirty="0" smtClean="0"/>
                        <a:t> of active nests*</a:t>
                      </a:r>
                    </a:p>
                    <a:p>
                      <a:r>
                        <a:rPr lang="en-US" baseline="0" dirty="0" smtClean="0"/>
                        <a:t>(at least one egg laid)</a:t>
                      </a:r>
                      <a:endParaRPr lang="ru-RU" dirty="0"/>
                    </a:p>
                  </a:txBody>
                  <a:tcPr/>
                </a:tc>
                <a:tc>
                  <a:txBody>
                    <a:bodyPr/>
                    <a:lstStyle/>
                    <a:p>
                      <a:r>
                        <a:rPr lang="ru-RU" dirty="0" smtClean="0"/>
                        <a:t>7</a:t>
                      </a:r>
                      <a:endParaRPr lang="ru-RU" dirty="0"/>
                    </a:p>
                  </a:txBody>
                  <a:tcPr/>
                </a:tc>
                <a:tc>
                  <a:txBody>
                    <a:bodyPr/>
                    <a:lstStyle/>
                    <a:p>
                      <a:r>
                        <a:rPr lang="ru-RU" dirty="0" smtClean="0"/>
                        <a:t>8</a:t>
                      </a:r>
                      <a:endParaRPr lang="ru-RU" dirty="0"/>
                    </a:p>
                  </a:txBody>
                  <a:tcPr/>
                </a:tc>
                <a:extLst>
                  <a:ext uri="{0D108BD9-81ED-4DB2-BD59-A6C34878D82A}">
                    <a16:rowId xmlns:a16="http://schemas.microsoft.com/office/drawing/2014/main" val="10001"/>
                  </a:ext>
                </a:extLst>
              </a:tr>
              <a:tr h="370840">
                <a:tc>
                  <a:txBody>
                    <a:bodyPr/>
                    <a:lstStyle/>
                    <a:p>
                      <a:r>
                        <a:rPr lang="en-US" dirty="0" smtClean="0"/>
                        <a:t>Number of successful nests</a:t>
                      </a:r>
                    </a:p>
                    <a:p>
                      <a:r>
                        <a:rPr lang="en-US" dirty="0" smtClean="0"/>
                        <a:t>(et least one chick fledged)</a:t>
                      </a:r>
                      <a:endParaRPr lang="ru-RU" dirty="0"/>
                    </a:p>
                  </a:txBody>
                  <a:tcPr/>
                </a:tc>
                <a:tc>
                  <a:txBody>
                    <a:bodyPr/>
                    <a:lstStyle/>
                    <a:p>
                      <a:r>
                        <a:rPr lang="ru-RU" dirty="0" smtClean="0"/>
                        <a:t>6</a:t>
                      </a:r>
                      <a:endParaRPr lang="ru-RU" dirty="0"/>
                    </a:p>
                  </a:txBody>
                  <a:tcPr/>
                </a:tc>
                <a:tc>
                  <a:txBody>
                    <a:bodyPr/>
                    <a:lstStyle/>
                    <a:p>
                      <a:r>
                        <a:rPr lang="ru-RU" dirty="0" smtClean="0"/>
                        <a:t>6</a:t>
                      </a:r>
                      <a:endParaRPr lang="ru-RU" dirty="0"/>
                    </a:p>
                  </a:txBody>
                  <a:tcPr/>
                </a:tc>
                <a:extLst>
                  <a:ext uri="{0D108BD9-81ED-4DB2-BD59-A6C34878D82A}">
                    <a16:rowId xmlns:a16="http://schemas.microsoft.com/office/drawing/2014/main" val="10002"/>
                  </a:ext>
                </a:extLst>
              </a:tr>
              <a:tr h="370840">
                <a:tc>
                  <a:txBody>
                    <a:bodyPr/>
                    <a:lstStyle/>
                    <a:p>
                      <a:r>
                        <a:rPr lang="en-US" dirty="0" smtClean="0"/>
                        <a:t>Productivity</a:t>
                      </a:r>
                      <a:r>
                        <a:rPr lang="en-US" baseline="0" dirty="0" smtClean="0"/>
                        <a:t> (fledging/active nest)</a:t>
                      </a:r>
                      <a:endParaRPr lang="ru-RU" dirty="0"/>
                    </a:p>
                  </a:txBody>
                  <a:tcPr/>
                </a:tc>
                <a:tc>
                  <a:txBody>
                    <a:bodyPr/>
                    <a:lstStyle/>
                    <a:p>
                      <a:r>
                        <a:rPr lang="ru-RU" dirty="0" smtClean="0"/>
                        <a:t>1,71</a:t>
                      </a:r>
                      <a:endParaRPr lang="ru-RU" dirty="0"/>
                    </a:p>
                  </a:txBody>
                  <a:tcPr/>
                </a:tc>
                <a:tc>
                  <a:txBody>
                    <a:bodyPr/>
                    <a:lstStyle/>
                    <a:p>
                      <a:r>
                        <a:rPr lang="ru-RU" dirty="0" smtClean="0"/>
                        <a:t>1,63</a:t>
                      </a:r>
                      <a:endParaRPr lang="ru-RU" dirty="0"/>
                    </a:p>
                  </a:txBody>
                  <a:tcPr/>
                </a:tc>
                <a:extLst>
                  <a:ext uri="{0D108BD9-81ED-4DB2-BD59-A6C34878D82A}">
                    <a16:rowId xmlns:a16="http://schemas.microsoft.com/office/drawing/2014/main" val="10003"/>
                  </a:ext>
                </a:extLst>
              </a:tr>
              <a:tr h="370840">
                <a:tc>
                  <a:txBody>
                    <a:bodyPr/>
                    <a:lstStyle/>
                    <a:p>
                      <a:r>
                        <a:rPr lang="en-US" dirty="0" smtClean="0"/>
                        <a:t>Breeding success</a:t>
                      </a:r>
                      <a:endParaRPr lang="ru-RU" dirty="0"/>
                    </a:p>
                  </a:txBody>
                  <a:tcPr/>
                </a:tc>
                <a:tc>
                  <a:txBody>
                    <a:bodyPr/>
                    <a:lstStyle/>
                    <a:p>
                      <a:r>
                        <a:rPr lang="ru-RU" dirty="0" smtClean="0"/>
                        <a:t>86%</a:t>
                      </a:r>
                      <a:endParaRPr lang="ru-RU" dirty="0"/>
                    </a:p>
                  </a:txBody>
                  <a:tcPr/>
                </a:tc>
                <a:tc>
                  <a:txBody>
                    <a:bodyPr/>
                    <a:lstStyle/>
                    <a:p>
                      <a:r>
                        <a:rPr lang="ru-RU" dirty="0" smtClean="0"/>
                        <a:t>75%</a:t>
                      </a:r>
                      <a:endParaRPr lang="ru-RU" dirty="0"/>
                    </a:p>
                  </a:txBody>
                  <a:tcPr/>
                </a:tc>
                <a:extLst>
                  <a:ext uri="{0D108BD9-81ED-4DB2-BD59-A6C34878D82A}">
                    <a16:rowId xmlns:a16="http://schemas.microsoft.com/office/drawing/2014/main" val="10004"/>
                  </a:ext>
                </a:extLst>
              </a:tr>
              <a:tr h="370840">
                <a:tc>
                  <a:txBody>
                    <a:bodyPr/>
                    <a:lstStyle/>
                    <a:p>
                      <a:r>
                        <a:rPr lang="en-US" dirty="0" smtClean="0"/>
                        <a:t>Number</a:t>
                      </a:r>
                      <a:r>
                        <a:rPr lang="en-US" baseline="0" dirty="0" smtClean="0"/>
                        <a:t> of chicks fledged.</a:t>
                      </a:r>
                      <a:endParaRPr lang="ru-RU" dirty="0"/>
                    </a:p>
                  </a:txBody>
                  <a:tcPr/>
                </a:tc>
                <a:tc>
                  <a:txBody>
                    <a:bodyPr/>
                    <a:lstStyle/>
                    <a:p>
                      <a:r>
                        <a:rPr lang="ru-RU" dirty="0" smtClean="0"/>
                        <a:t>13</a:t>
                      </a:r>
                      <a:endParaRPr lang="ru-RU" dirty="0"/>
                    </a:p>
                  </a:txBody>
                  <a:tcPr/>
                </a:tc>
                <a:tc>
                  <a:txBody>
                    <a:bodyPr/>
                    <a:lstStyle/>
                    <a:p>
                      <a:r>
                        <a:rPr lang="ru-RU" dirty="0" smtClean="0"/>
                        <a:t>13</a:t>
                      </a:r>
                      <a:endParaRPr lang="ru-RU" dirty="0"/>
                    </a:p>
                  </a:txBody>
                  <a:tcPr/>
                </a:tc>
                <a:extLst>
                  <a:ext uri="{0D108BD9-81ED-4DB2-BD59-A6C34878D82A}">
                    <a16:rowId xmlns:a16="http://schemas.microsoft.com/office/drawing/2014/main" val="10005"/>
                  </a:ext>
                </a:extLst>
              </a:tr>
            </a:tbl>
          </a:graphicData>
        </a:graphic>
      </p:graphicFrame>
      <p:pic>
        <p:nvPicPr>
          <p:cNvPr id="14338" name="Picture 2" descr="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2126" y="3501008"/>
            <a:ext cx="4221925" cy="316808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19" y="3501008"/>
            <a:ext cx="4126507" cy="30964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1519" y="3121223"/>
            <a:ext cx="7370351" cy="307777"/>
          </a:xfrm>
          <a:prstGeom prst="rect">
            <a:avLst/>
          </a:prstGeom>
          <a:noFill/>
        </p:spPr>
        <p:txBody>
          <a:bodyPr wrap="none" rtlCol="0">
            <a:spAutoFit/>
          </a:bodyPr>
          <a:lstStyle/>
          <a:p>
            <a:r>
              <a:rPr lang="ru-RU" sz="1400" dirty="0" smtClean="0"/>
              <a:t>*</a:t>
            </a:r>
            <a:r>
              <a:rPr lang="en-US" sz="1400" dirty="0" smtClean="0"/>
              <a:t>the density of Ospreys in this region was estimated as </a:t>
            </a:r>
            <a:r>
              <a:rPr lang="ru-RU" sz="1400" dirty="0" smtClean="0"/>
              <a:t> 16,7 </a:t>
            </a:r>
            <a:r>
              <a:rPr lang="en-US" sz="1400" dirty="0" smtClean="0"/>
              <a:t>pairs/ 1000 km2</a:t>
            </a:r>
            <a:r>
              <a:rPr lang="be-BY" sz="1400" dirty="0" smtClean="0"/>
              <a:t> (</a:t>
            </a:r>
            <a:r>
              <a:rPr lang="ru-RU" sz="1400" dirty="0" smtClean="0"/>
              <a:t>Ивановский, 2012) </a:t>
            </a:r>
            <a:endParaRPr lang="ru-RU" sz="1400" dirty="0"/>
          </a:p>
        </p:txBody>
      </p:sp>
    </p:spTree>
    <p:extLst>
      <p:ext uri="{BB962C8B-B14F-4D97-AF65-F5344CB8AC3E}">
        <p14:creationId xmlns:p14="http://schemas.microsoft.com/office/powerpoint/2010/main" val="28785645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1370385"/>
            <a:ext cx="4600089" cy="30667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340768"/>
            <a:ext cx="4648741" cy="30667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91524" y="4607937"/>
            <a:ext cx="4937121" cy="646331"/>
          </a:xfrm>
          <a:prstGeom prst="rect">
            <a:avLst/>
          </a:prstGeom>
          <a:noFill/>
        </p:spPr>
        <p:txBody>
          <a:bodyPr wrap="none" rtlCol="0">
            <a:spAutoFit/>
          </a:bodyPr>
          <a:lstStyle/>
          <a:p>
            <a:r>
              <a:rPr lang="en-US" dirty="0" smtClean="0"/>
              <a:t>3 pairs of Ospreys live </a:t>
            </a:r>
            <a:r>
              <a:rPr lang="en-US" dirty="0"/>
              <a:t>o</a:t>
            </a:r>
            <a:r>
              <a:rPr lang="en-US" dirty="0" smtClean="0"/>
              <a:t>n artificial platforms. </a:t>
            </a:r>
          </a:p>
          <a:p>
            <a:r>
              <a:rPr lang="en-US" dirty="0" smtClean="0"/>
              <a:t>Some of them were built more than 10 years ago.  </a:t>
            </a:r>
            <a:endParaRPr lang="ru-RU" dirty="0"/>
          </a:p>
        </p:txBody>
      </p:sp>
    </p:spTree>
    <p:extLst>
      <p:ext uri="{BB962C8B-B14F-4D97-AF65-F5344CB8AC3E}">
        <p14:creationId xmlns:p14="http://schemas.microsoft.com/office/powerpoint/2010/main" val="25185989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1" y="516818"/>
            <a:ext cx="9138695" cy="55044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7653" y="3789040"/>
            <a:ext cx="2769669"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w</a:t>
            </a:r>
            <a:r>
              <a:rPr lang="en-US" b="1" dirty="0" smtClean="0">
                <a:solidFill>
                  <a:schemeClr val="bg1"/>
                </a:solidFill>
                <a:effectLst>
                  <a:outerShdw blurRad="38100" dist="38100" dir="2700000" algn="tl">
                    <a:srgbClr val="000000">
                      <a:alpha val="43137"/>
                    </a:srgbClr>
                  </a:outerShdw>
                </a:effectLst>
              </a:rPr>
              <a:t>hen chicks are in the nest</a:t>
            </a:r>
            <a:endParaRPr lang="ru-RU"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785645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428" t="18164" r="15777" b="17046"/>
          <a:stretch/>
        </p:blipFill>
        <p:spPr bwMode="auto">
          <a:xfrm>
            <a:off x="0" y="446559"/>
            <a:ext cx="9144000" cy="6078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3125" r="48403" b="7673"/>
          <a:stretch/>
        </p:blipFill>
        <p:spPr bwMode="auto">
          <a:xfrm>
            <a:off x="0" y="0"/>
            <a:ext cx="414865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102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fade">
                                      <p:cBhvr>
                                        <p:cTn id="7"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096" t="-9298" r="11037" b="9298"/>
          <a:stretch/>
        </p:blipFill>
        <p:spPr bwMode="auto">
          <a:xfrm>
            <a:off x="179512" y="-412755"/>
            <a:ext cx="8779675" cy="696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7527" y="6021288"/>
            <a:ext cx="3685561" cy="369332"/>
          </a:xfrm>
          <a:prstGeom prst="rect">
            <a:avLst/>
          </a:prstGeom>
          <a:noFill/>
        </p:spPr>
        <p:txBody>
          <a:bodyPr wrap="none" rtlCol="0">
            <a:spAutoFit/>
          </a:bodyPr>
          <a:lstStyle/>
          <a:p>
            <a:r>
              <a:rPr lang="en-US" b="1" dirty="0" smtClean="0"/>
              <a:t>Elena came to Libya on September, 2</a:t>
            </a:r>
            <a:endParaRPr lang="ru-RU" b="1" dirty="0"/>
          </a:p>
        </p:txBody>
      </p:sp>
    </p:spTree>
    <p:extLst>
      <p:ext uri="{BB962C8B-B14F-4D97-AF65-F5344CB8AC3E}">
        <p14:creationId xmlns:p14="http://schemas.microsoft.com/office/powerpoint/2010/main" val="1682817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393" t="18164" r="18082" b="15909"/>
          <a:stretch/>
        </p:blipFill>
        <p:spPr bwMode="auto">
          <a:xfrm>
            <a:off x="1132" y="-24372"/>
            <a:ext cx="9251388" cy="6924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7236296" y="6383767"/>
            <a:ext cx="664968" cy="18002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7244813" y="6014435"/>
            <a:ext cx="647934" cy="369332"/>
          </a:xfrm>
          <a:prstGeom prst="rect">
            <a:avLst/>
          </a:prstGeom>
          <a:noFill/>
        </p:spPr>
        <p:txBody>
          <a:bodyPr wrap="none" rtlCol="0">
            <a:spAutoFit/>
          </a:bodyPr>
          <a:lstStyle/>
          <a:p>
            <a:r>
              <a:rPr lang="en-US" b="1" dirty="0" smtClean="0">
                <a:solidFill>
                  <a:schemeClr val="bg1"/>
                </a:solidFill>
                <a:latin typeface="Times New Roman" pitchFamily="18" charset="0"/>
                <a:cs typeface="Times New Roman" pitchFamily="18" charset="0"/>
              </a:rPr>
              <a:t>1 </a:t>
            </a:r>
            <a:r>
              <a:rPr lang="be-BY" b="1" dirty="0" smtClean="0">
                <a:solidFill>
                  <a:schemeClr val="bg1"/>
                </a:solidFill>
                <a:latin typeface="Times New Roman" pitchFamily="18" charset="0"/>
                <a:cs typeface="Times New Roman" pitchFamily="18" charset="0"/>
              </a:rPr>
              <a:t>км</a:t>
            </a:r>
            <a:endParaRPr lang="ru-RU" b="1" dirty="0">
              <a:solidFill>
                <a:schemeClr val="bg1"/>
              </a:solidFill>
              <a:latin typeface="Times New Roman" pitchFamily="18" charset="0"/>
              <a:cs typeface="Times New Roman" pitchFamily="18" charset="0"/>
            </a:endParaRPr>
          </a:p>
        </p:txBody>
      </p:sp>
      <p:pic>
        <p:nvPicPr>
          <p:cNvPr id="2050" name="Picture 2" descr="C:\Users\Lenovo\Desktop\Vov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14" y="26431"/>
            <a:ext cx="2368413" cy="17765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627784" y="-27384"/>
            <a:ext cx="2411879" cy="923330"/>
          </a:xfrm>
          <a:prstGeom prst="rect">
            <a:avLst/>
          </a:prstGeom>
          <a:noFill/>
        </p:spPr>
        <p:txBody>
          <a:bodyPr wrap="none" rtlCol="0">
            <a:spAutoFit/>
          </a:bodyPr>
          <a:lstStyle/>
          <a:p>
            <a:r>
              <a:rPr lang="en-US" b="1" dirty="0" err="1" smtClean="0">
                <a:solidFill>
                  <a:schemeClr val="bg1"/>
                </a:solidFill>
                <a:effectLst>
                  <a:outerShdw blurRad="38100" dist="38100" dir="2700000" algn="tl">
                    <a:srgbClr val="000000">
                      <a:alpha val="43137"/>
                    </a:srgbClr>
                  </a:outerShdw>
                </a:effectLst>
              </a:rPr>
              <a:t>Vova</a:t>
            </a:r>
            <a:r>
              <a:rPr lang="en-US" b="1" dirty="0" smtClean="0">
                <a:solidFill>
                  <a:schemeClr val="bg1"/>
                </a:solidFill>
                <a:effectLst>
                  <a:outerShdw blurRad="38100" dist="38100" dir="2700000" algn="tl">
                    <a:srgbClr val="000000">
                      <a:alpha val="43137"/>
                    </a:srgbClr>
                  </a:outerShdw>
                </a:effectLst>
              </a:rPr>
              <a:t> BA 0553/VV</a:t>
            </a:r>
            <a:endParaRPr lang="be-BY" b="1" dirty="0" smtClean="0">
              <a:solidFill>
                <a:schemeClr val="bg1"/>
              </a:solidFill>
              <a:effectLst>
                <a:outerShdw blurRad="38100" dist="38100" dir="2700000" algn="tl">
                  <a:srgbClr val="000000">
                    <a:alpha val="43137"/>
                  </a:srgbClr>
                </a:outerShdw>
              </a:effectLst>
            </a:endParaRPr>
          </a:p>
          <a:p>
            <a:r>
              <a:rPr lang="en-US" b="1" dirty="0">
                <a:solidFill>
                  <a:schemeClr val="bg1"/>
                </a:solidFill>
                <a:effectLst>
                  <a:outerShdw blurRad="38100" dist="38100" dir="2700000" algn="tl">
                    <a:srgbClr val="000000">
                      <a:alpha val="43137"/>
                    </a:srgbClr>
                  </a:outerShdw>
                </a:effectLst>
              </a:rPr>
              <a:t>d</a:t>
            </a:r>
            <a:r>
              <a:rPr lang="en-US" b="1" dirty="0" smtClean="0">
                <a:solidFill>
                  <a:schemeClr val="bg1"/>
                </a:solidFill>
                <a:effectLst>
                  <a:outerShdw blurRad="38100" dist="38100" dir="2700000" algn="tl">
                    <a:srgbClr val="000000">
                      <a:alpha val="43137"/>
                    </a:srgbClr>
                  </a:outerShdw>
                </a:effectLst>
              </a:rPr>
              <a:t>uring breeding season</a:t>
            </a:r>
            <a:endParaRPr lang="ru-RU" b="1" dirty="0" smtClean="0">
              <a:solidFill>
                <a:schemeClr val="bg1"/>
              </a:solidFill>
              <a:effectLst>
                <a:outerShdw blurRad="38100" dist="38100" dir="2700000" algn="tl">
                  <a:srgbClr val="000000">
                    <a:alpha val="43137"/>
                  </a:srgbClr>
                </a:outerShdw>
              </a:effectLst>
            </a:endParaRPr>
          </a:p>
          <a:p>
            <a:r>
              <a:rPr lang="ru-RU" b="1" dirty="0" smtClean="0">
                <a:solidFill>
                  <a:schemeClr val="bg1"/>
                </a:solidFill>
                <a:effectLst>
                  <a:outerShdw blurRad="38100" dist="38100" dir="2700000" algn="tl">
                    <a:srgbClr val="000000">
                      <a:alpha val="43137"/>
                    </a:srgbClr>
                  </a:outerShdw>
                </a:effectLst>
              </a:rPr>
              <a:t>22.06.-11.08</a:t>
            </a:r>
            <a:endParaRPr lang="ru-RU"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275885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935" t="9180" r="7211" b="16992"/>
          <a:stretch/>
        </p:blipFill>
        <p:spPr bwMode="auto">
          <a:xfrm>
            <a:off x="726429" y="46519"/>
            <a:ext cx="7848553" cy="6534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436096" y="5635228"/>
            <a:ext cx="3240360" cy="646331"/>
          </a:xfrm>
          <a:prstGeom prst="rect">
            <a:avLst/>
          </a:prstGeom>
          <a:noFill/>
        </p:spPr>
        <p:txBody>
          <a:bodyPr wrap="square" rtlCol="0">
            <a:spAutoFit/>
          </a:bodyPr>
          <a:lstStyle/>
          <a:p>
            <a:r>
              <a:rPr lang="en-US" b="1" dirty="0" err="1" smtClean="0">
                <a:solidFill>
                  <a:schemeClr val="bg1"/>
                </a:solidFill>
              </a:rPr>
              <a:t>Vova</a:t>
            </a:r>
            <a:r>
              <a:rPr lang="en-US" b="1" dirty="0" smtClean="0">
                <a:solidFill>
                  <a:schemeClr val="bg1"/>
                </a:solidFill>
              </a:rPr>
              <a:t> was in Bulgaria on September, 8</a:t>
            </a:r>
            <a:endParaRPr lang="ru-RU" b="1" dirty="0">
              <a:solidFill>
                <a:schemeClr val="bg1"/>
              </a:solidFill>
            </a:endParaRPr>
          </a:p>
        </p:txBody>
      </p:sp>
    </p:spTree>
    <p:extLst>
      <p:ext uri="{BB962C8B-B14F-4D97-AF65-F5344CB8AC3E}">
        <p14:creationId xmlns:p14="http://schemas.microsoft.com/office/powerpoint/2010/main" val="42257344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38" y="332656"/>
            <a:ext cx="9191708" cy="61206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90163" y="158949"/>
            <a:ext cx="5497211" cy="707886"/>
          </a:xfrm>
          <a:prstGeom prst="rect">
            <a:avLst/>
          </a:prstGeom>
          <a:noFill/>
        </p:spPr>
        <p:txBody>
          <a:bodyPr wrap="none" rtlCol="0">
            <a:spAutoFit/>
          </a:bodyPr>
          <a:lstStyle/>
          <a:p>
            <a:r>
              <a:rPr lang="en-US" sz="4000" b="1" dirty="0" smtClean="0"/>
              <a:t>Thank you for attention</a:t>
            </a:r>
            <a:r>
              <a:rPr lang="ru-RU" sz="4000" b="1" dirty="0" smtClean="0"/>
              <a:t>! </a:t>
            </a:r>
            <a:endParaRPr lang="ru-RU" sz="4000" b="1" dirty="0"/>
          </a:p>
        </p:txBody>
      </p:sp>
      <p:pic>
        <p:nvPicPr>
          <p:cNvPr id="6" name="Picture 2" descr="C:\Users\Lenovo\Desktop\256565665-15033221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97" y="0"/>
            <a:ext cx="1871708" cy="1053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5764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845" t="31641" r="29722" b="16797"/>
          <a:stretch/>
        </p:blipFill>
        <p:spPr bwMode="auto">
          <a:xfrm>
            <a:off x="611560" y="836712"/>
            <a:ext cx="7560840" cy="5703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4394" y="204285"/>
            <a:ext cx="9101018" cy="646331"/>
          </a:xfrm>
          <a:prstGeom prst="rect">
            <a:avLst/>
          </a:prstGeom>
          <a:noFill/>
        </p:spPr>
        <p:txBody>
          <a:bodyPr wrap="none" rtlCol="0">
            <a:spAutoFit/>
          </a:bodyPr>
          <a:lstStyle/>
          <a:p>
            <a:r>
              <a:rPr lang="en-US" b="1" dirty="0" smtClean="0"/>
              <a:t>Research area:</a:t>
            </a:r>
            <a:r>
              <a:rPr lang="be-BY" b="1" dirty="0" smtClean="0"/>
              <a:t> </a:t>
            </a:r>
            <a:r>
              <a:rPr lang="en-US" dirty="0" smtClean="0"/>
              <a:t>Belarus, </a:t>
            </a:r>
            <a:r>
              <a:rPr lang="en-US" dirty="0" err="1" smtClean="0"/>
              <a:t>Vitsebsk</a:t>
            </a:r>
            <a:r>
              <a:rPr lang="en-US" dirty="0" smtClean="0"/>
              <a:t> reg., </a:t>
            </a:r>
            <a:r>
              <a:rPr lang="en-US" dirty="0" err="1" smtClean="0"/>
              <a:t>Rossony</a:t>
            </a:r>
            <a:r>
              <a:rPr lang="en-US" dirty="0" smtClean="0"/>
              <a:t> and </a:t>
            </a:r>
            <a:r>
              <a:rPr lang="en-US" dirty="0" err="1" smtClean="0"/>
              <a:t>Verhnedvinsk</a:t>
            </a:r>
            <a:r>
              <a:rPr lang="en-US" dirty="0" smtClean="0"/>
              <a:t> distr.</a:t>
            </a:r>
            <a:r>
              <a:rPr lang="be-BY" dirty="0" smtClean="0"/>
              <a:t>,</a:t>
            </a:r>
            <a:r>
              <a:rPr lang="en-US" dirty="0" smtClean="0"/>
              <a:t> </a:t>
            </a:r>
            <a:r>
              <a:rPr lang="en-US" dirty="0" err="1" smtClean="0"/>
              <a:t>Krasnyj</a:t>
            </a:r>
            <a:r>
              <a:rPr lang="en-US" dirty="0" smtClean="0"/>
              <a:t> </a:t>
            </a:r>
            <a:r>
              <a:rPr lang="en-US" dirty="0" err="1" smtClean="0"/>
              <a:t>Bor</a:t>
            </a:r>
            <a:r>
              <a:rPr lang="en-US" dirty="0" smtClean="0"/>
              <a:t> and </a:t>
            </a:r>
            <a:r>
              <a:rPr lang="en-US" dirty="0" err="1" smtClean="0"/>
              <a:t>Osvejskij</a:t>
            </a:r>
            <a:endParaRPr lang="en-US" dirty="0" smtClean="0"/>
          </a:p>
          <a:p>
            <a:r>
              <a:rPr lang="en-US" dirty="0" smtClean="0"/>
              <a:t>Nature reserves, neighboring areas</a:t>
            </a:r>
            <a:endParaRPr lang="ru-RU" dirty="0"/>
          </a:p>
        </p:txBody>
      </p:sp>
      <p:sp>
        <p:nvSpPr>
          <p:cNvPr id="6" name="Стрелка вниз 5"/>
          <p:cNvSpPr/>
          <p:nvPr/>
        </p:nvSpPr>
        <p:spPr>
          <a:xfrm rot="2059384">
            <a:off x="5054228" y="1669876"/>
            <a:ext cx="360040" cy="12241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395536" y="6021288"/>
            <a:ext cx="115212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Овал 1"/>
          <p:cNvSpPr/>
          <p:nvPr/>
        </p:nvSpPr>
        <p:spPr>
          <a:xfrm>
            <a:off x="4740454" y="2888940"/>
            <a:ext cx="191586" cy="2520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3227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496" y="5530006"/>
            <a:ext cx="9622314" cy="923330"/>
          </a:xfrm>
          <a:prstGeom prst="rect">
            <a:avLst/>
          </a:prstGeom>
          <a:noFill/>
        </p:spPr>
        <p:txBody>
          <a:bodyPr wrap="none" rtlCol="0">
            <a:spAutoFit/>
          </a:bodyPr>
          <a:lstStyle/>
          <a:p>
            <a:r>
              <a:rPr lang="en-US" dirty="0" smtClean="0"/>
              <a:t>For first time a web-camera and a photo trap were</a:t>
            </a:r>
            <a:r>
              <a:rPr lang="ru-RU" dirty="0" smtClean="0"/>
              <a:t> </a:t>
            </a:r>
            <a:r>
              <a:rPr lang="en-US" dirty="0" smtClean="0"/>
              <a:t>installed near the nest of Osprey in 2017. </a:t>
            </a:r>
          </a:p>
          <a:p>
            <a:r>
              <a:rPr lang="en-US" dirty="0" smtClean="0"/>
              <a:t>Two accumulators were used as a source of energy, we did not have amplifier. </a:t>
            </a:r>
          </a:p>
          <a:p>
            <a:r>
              <a:rPr lang="en-US" dirty="0" smtClean="0"/>
              <a:t>The quality of translation was weak, accumulators had to be changed and charged every 3-4 days.</a:t>
            </a:r>
            <a:endParaRPr lang="ru-RU" dirty="0"/>
          </a:p>
        </p:txBody>
      </p:sp>
      <p:pic>
        <p:nvPicPr>
          <p:cNvPr id="7172" name="Picture 4" descr="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589" y="188640"/>
            <a:ext cx="7452827"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0504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3" y="748869"/>
            <a:ext cx="4447667" cy="289615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5" y="748869"/>
            <a:ext cx="4395341" cy="289615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3645" y="3832859"/>
            <a:ext cx="4537711" cy="30251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633" y="118914"/>
            <a:ext cx="8636852" cy="646331"/>
          </a:xfrm>
          <a:prstGeom prst="rect">
            <a:avLst/>
          </a:prstGeom>
          <a:noFill/>
        </p:spPr>
        <p:txBody>
          <a:bodyPr wrap="none" rtlCol="0">
            <a:spAutoFit/>
          </a:bodyPr>
          <a:lstStyle/>
          <a:p>
            <a:r>
              <a:rPr lang="en-US" dirty="0" smtClean="0"/>
              <a:t>Second time a web-camera was installed on April, 4 in 2018</a:t>
            </a:r>
            <a:r>
              <a:rPr lang="ru-RU" dirty="0" smtClean="0"/>
              <a:t>.</a:t>
            </a:r>
            <a:endParaRPr lang="en-US" dirty="0" smtClean="0"/>
          </a:p>
          <a:p>
            <a:r>
              <a:rPr lang="en-US" dirty="0" smtClean="0"/>
              <a:t>Two solar panels and amplifier (for</a:t>
            </a:r>
            <a:r>
              <a:rPr lang="be-BY" dirty="0" smtClean="0"/>
              <a:t> </a:t>
            </a:r>
            <a:r>
              <a:rPr lang="en-US" dirty="0" smtClean="0"/>
              <a:t>continuous 3G signal) were added to the construction.</a:t>
            </a:r>
            <a:r>
              <a:rPr lang="ru-RU" dirty="0" smtClean="0"/>
              <a:t> </a:t>
            </a:r>
            <a:endParaRPr lang="ru-RU" dirty="0"/>
          </a:p>
        </p:txBody>
      </p:sp>
      <p:pic>
        <p:nvPicPr>
          <p:cNvPr id="3080" name="Picture 8" descr="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7395" y="3832859"/>
            <a:ext cx="4542994" cy="3025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5645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260648"/>
            <a:ext cx="3712748" cy="369332"/>
          </a:xfrm>
          <a:prstGeom prst="rect">
            <a:avLst/>
          </a:prstGeom>
          <a:noFill/>
        </p:spPr>
        <p:txBody>
          <a:bodyPr wrap="none" rtlCol="0">
            <a:spAutoFit/>
          </a:bodyPr>
          <a:lstStyle/>
          <a:p>
            <a:r>
              <a:rPr lang="en-US" b="1" dirty="0" smtClean="0"/>
              <a:t>Period of translation</a:t>
            </a:r>
            <a:r>
              <a:rPr lang="en-US" dirty="0" smtClean="0"/>
              <a:t>: April, 4 – July, 5</a:t>
            </a:r>
            <a:endParaRPr lang="ru-RU" dirty="0"/>
          </a:p>
        </p:txBody>
      </p:sp>
      <p:pic>
        <p:nvPicPr>
          <p:cNvPr id="5121"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3563" r="33345" b="50586"/>
          <a:stretch/>
        </p:blipFill>
        <p:spPr bwMode="auto">
          <a:xfrm>
            <a:off x="23986" y="980728"/>
            <a:ext cx="8672513" cy="3354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descr="https://wildlife.by/bitrix/templates/IBWM/img/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276" y="4708764"/>
            <a:ext cx="3257550" cy="150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5645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16632"/>
            <a:ext cx="4355359" cy="369332"/>
          </a:xfrm>
          <a:prstGeom prst="rect">
            <a:avLst/>
          </a:prstGeom>
          <a:noFill/>
        </p:spPr>
        <p:txBody>
          <a:bodyPr wrap="none" rtlCol="0">
            <a:spAutoFit/>
          </a:bodyPr>
          <a:lstStyle/>
          <a:p>
            <a:r>
              <a:rPr lang="en-US" dirty="0" smtClean="0"/>
              <a:t>At least 4 different females visited the nest.  </a:t>
            </a:r>
            <a:endParaRPr lang="ru-RU" dirty="0"/>
          </a:p>
        </p:txBody>
      </p:sp>
      <p:pic>
        <p:nvPicPr>
          <p:cNvPr id="9218" name="Picture 2" descr="https://psv4.userapi.com/c848328/u334412559/docs/d12/2073a34d715b/samka_1.jpg?extra=6CifpJ4Ah-pyAEjoV5nzfQJ8T7Ha1EXP6cnvYXW8vjsdfUY6elAWVbbzSY8EfrTelRi0RlKU-SY6WB5RZHNgdKV_VTdMyeouIFs9YAM7YMEj-s67Vb3sJxR4KbqIgPewsLEfuznvXh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625" b="8255"/>
          <a:stretch/>
        </p:blipFill>
        <p:spPr bwMode="auto">
          <a:xfrm>
            <a:off x="4794248" y="620688"/>
            <a:ext cx="4116948" cy="297785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psv4.userapi.com/c848328/u334412559/docs/d17/01783bd2674e/samka_3.jpg?extra=daJZOPO-h8e7JWEhxO2LHVidgsqSxMfbVrOwSaShAqDeTlgNjRp8ZbGv62mTItKWnzEYnxRd3E-hwYcMr8rhtR4BQkopn2lmVEr7ctkW2lrkxxlfFXi8FsXXLNOHZaX1SQzJs5XfGo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938" r="41165"/>
          <a:stretch/>
        </p:blipFill>
        <p:spPr bwMode="auto">
          <a:xfrm>
            <a:off x="467544" y="620688"/>
            <a:ext cx="3720930" cy="292043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psv4.userapi.com/c848328/u334412559/docs/d13/43488357883f/samka_2.jpg?extra=mMG-B3lbv4Fsgj1hCCY5HQylNH7cTaxD8mtGVZYf6M3IkOdM2pJAxv9vFB2nLCl51fxTsoIDGTUTWpZBkar105OIq-eF6678ix9La6oiEzstsLdiF3EfyxSmpblAAwXGzQs_sHTDBjU"/>
          <p:cNvPicPr>
            <a:picLocks noChangeAspect="1" noChangeArrowheads="1"/>
          </p:cNvPicPr>
          <p:nvPr/>
        </p:nvPicPr>
        <p:blipFill rotWithShape="1">
          <a:blip r:embed="rId4">
            <a:extLst>
              <a:ext uri="{28A0092B-C50C-407E-A947-70E740481C1C}">
                <a14:useLocalDpi xmlns:a14="http://schemas.microsoft.com/office/drawing/2010/main" val="0"/>
              </a:ext>
            </a:extLst>
          </a:blip>
          <a:srcRect l="37839" t="12657" r="5274" b="11094"/>
          <a:stretch/>
        </p:blipFill>
        <p:spPr bwMode="auto">
          <a:xfrm>
            <a:off x="4794248" y="3630798"/>
            <a:ext cx="4116948" cy="310521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psv4.userapi.com/c848016/u334412559/docs/d15/47a2aba8cf7f/2018-05-18_02_56_52_-_10_38_53-0-09-42-391.jpg?extra=oVyzRjRqtPbkmNlZ9yuDBpTd5GhEpXCIat0r6aGR3O1ek6MAfWte9upoX3oNvb-wsTG2AUjYlQRgrn7xs48zzUj0jP73wigLMfP-ERTHZPx0MbqISDDt5q_s4V7mXmjUP29Kj0FR4l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431" t="4279" r="39778" b="6119"/>
          <a:stretch/>
        </p:blipFill>
        <p:spPr bwMode="auto">
          <a:xfrm>
            <a:off x="485381" y="3618745"/>
            <a:ext cx="2658308" cy="3060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5645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H:\DCIM\106NIKON\DSCN741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053" t="20566" r="32434"/>
          <a:stretch/>
        </p:blipFill>
        <p:spPr bwMode="auto">
          <a:xfrm>
            <a:off x="5127259" y="0"/>
            <a:ext cx="408754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4790" t="-13395" r="3369" b="13395"/>
          <a:stretch/>
        </p:blipFill>
        <p:spPr bwMode="auto">
          <a:xfrm>
            <a:off x="1" y="-576064"/>
            <a:ext cx="4283968" cy="389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496" y="5530006"/>
            <a:ext cx="5267276" cy="1200329"/>
          </a:xfrm>
          <a:prstGeom prst="rect">
            <a:avLst/>
          </a:prstGeom>
          <a:noFill/>
        </p:spPr>
        <p:txBody>
          <a:bodyPr wrap="none" rtlCol="0">
            <a:spAutoFit/>
          </a:bodyPr>
          <a:lstStyle/>
          <a:p>
            <a:r>
              <a:rPr lang="en-US" dirty="0" smtClean="0"/>
              <a:t>Male mated with at least three females 59 times.</a:t>
            </a:r>
          </a:p>
          <a:p>
            <a:r>
              <a:rPr lang="en-US" dirty="0" smtClean="0"/>
              <a:t>One female was found later 11 km away from the nest</a:t>
            </a:r>
          </a:p>
          <a:p>
            <a:r>
              <a:rPr lang="en-US" dirty="0"/>
              <a:t>w</a:t>
            </a:r>
            <a:r>
              <a:rPr lang="en-US" dirty="0" smtClean="0"/>
              <a:t>ith camera. She was with another male and with</a:t>
            </a:r>
          </a:p>
          <a:p>
            <a:r>
              <a:rPr lang="en-US" dirty="0"/>
              <a:t>c</a:t>
            </a:r>
            <a:r>
              <a:rPr lang="en-US" dirty="0" smtClean="0"/>
              <a:t>hicks. </a:t>
            </a:r>
            <a:endParaRPr lang="ru-RU" dirty="0"/>
          </a:p>
        </p:txBody>
      </p:sp>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4502" r="21156" b="21800"/>
          <a:stretch/>
        </p:blipFill>
        <p:spPr bwMode="auto">
          <a:xfrm>
            <a:off x="7517" y="2996952"/>
            <a:ext cx="4276451" cy="2529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85645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2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9" y="-27384"/>
            <a:ext cx="5976663" cy="334507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3470604"/>
            <a:ext cx="5976663" cy="33589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9512" y="332656"/>
            <a:ext cx="3007618" cy="2308324"/>
          </a:xfrm>
          <a:prstGeom prst="rect">
            <a:avLst/>
          </a:prstGeom>
          <a:noFill/>
        </p:spPr>
        <p:txBody>
          <a:bodyPr wrap="none" rtlCol="0">
            <a:spAutoFit/>
          </a:bodyPr>
          <a:lstStyle/>
          <a:p>
            <a:r>
              <a:rPr lang="en-US" dirty="0" smtClean="0"/>
              <a:t>On May, 18 Osprey with color </a:t>
            </a:r>
          </a:p>
          <a:p>
            <a:r>
              <a:rPr lang="en-US" dirty="0"/>
              <a:t>r</a:t>
            </a:r>
            <a:r>
              <a:rPr lang="en-US" dirty="0" smtClean="0"/>
              <a:t>ing flew over the nest with </a:t>
            </a:r>
          </a:p>
          <a:p>
            <a:r>
              <a:rPr lang="en-US" dirty="0"/>
              <a:t>o</a:t>
            </a:r>
            <a:r>
              <a:rPr lang="en-US" dirty="0" smtClean="0"/>
              <a:t>ur camera. The ring was </a:t>
            </a:r>
          </a:p>
          <a:p>
            <a:r>
              <a:rPr lang="en-US" dirty="0" smtClean="0"/>
              <a:t>read. The bird was </a:t>
            </a:r>
            <a:r>
              <a:rPr lang="en-US" dirty="0"/>
              <a:t>ringed </a:t>
            </a:r>
            <a:endParaRPr lang="en-US" dirty="0" smtClean="0"/>
          </a:p>
          <a:p>
            <a:r>
              <a:rPr lang="en-US" dirty="0" smtClean="0"/>
              <a:t>as </a:t>
            </a:r>
            <a:r>
              <a:rPr lang="en-US" dirty="0"/>
              <a:t>a </a:t>
            </a:r>
            <a:r>
              <a:rPr lang="en-US" dirty="0" smtClean="0"/>
              <a:t>chick in Latvia in the </a:t>
            </a:r>
          </a:p>
          <a:p>
            <a:r>
              <a:rPr lang="en-US" dirty="0" smtClean="0"/>
              <a:t>distance of 173 km</a:t>
            </a:r>
          </a:p>
          <a:p>
            <a:r>
              <a:rPr lang="en-US" dirty="0"/>
              <a:t>o</a:t>
            </a:r>
            <a:r>
              <a:rPr lang="en-US" dirty="0" smtClean="0"/>
              <a:t>n July, 7 in 2016.</a:t>
            </a:r>
          </a:p>
          <a:p>
            <a:endParaRPr lang="en-US" dirty="0" smtClean="0"/>
          </a:p>
        </p:txBody>
      </p:sp>
    </p:spTree>
    <p:extLst>
      <p:ext uri="{BB962C8B-B14F-4D97-AF65-F5344CB8AC3E}">
        <p14:creationId xmlns:p14="http://schemas.microsoft.com/office/powerpoint/2010/main" val="28785645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040" y="116632"/>
            <a:ext cx="3372142" cy="4247317"/>
          </a:xfrm>
          <a:prstGeom prst="rect">
            <a:avLst/>
          </a:prstGeom>
          <a:noFill/>
        </p:spPr>
        <p:txBody>
          <a:bodyPr wrap="none" rtlCol="0">
            <a:spAutoFit/>
          </a:bodyPr>
          <a:lstStyle/>
          <a:p>
            <a:r>
              <a:rPr lang="en-US" dirty="0" smtClean="0"/>
              <a:t>During period of translation (from</a:t>
            </a:r>
          </a:p>
          <a:p>
            <a:r>
              <a:rPr lang="en-US" dirty="0" smtClean="0"/>
              <a:t>April, 6 to June, 22) 253 fish were </a:t>
            </a:r>
          </a:p>
          <a:p>
            <a:r>
              <a:rPr lang="en-US" dirty="0"/>
              <a:t>b</a:t>
            </a:r>
            <a:r>
              <a:rPr lang="en-US" dirty="0" smtClean="0"/>
              <a:t>rought to the nest </a:t>
            </a:r>
          </a:p>
          <a:p>
            <a:r>
              <a:rPr lang="en-US" dirty="0" smtClean="0"/>
              <a:t>(from 1 to 9 a day</a:t>
            </a:r>
            <a:r>
              <a:rPr lang="be-BY" dirty="0" smtClean="0"/>
              <a:t>).</a:t>
            </a:r>
            <a:endParaRPr lang="en-US" dirty="0" smtClean="0"/>
          </a:p>
          <a:p>
            <a:endParaRPr lang="en-US" dirty="0" smtClean="0"/>
          </a:p>
          <a:p>
            <a:endParaRPr lang="en-US" dirty="0"/>
          </a:p>
          <a:p>
            <a:r>
              <a:rPr lang="en-US" dirty="0" smtClean="0"/>
              <a:t>The species identified:</a:t>
            </a:r>
          </a:p>
          <a:p>
            <a:r>
              <a:rPr lang="en-US" dirty="0"/>
              <a:t>Common Bream (</a:t>
            </a:r>
            <a:r>
              <a:rPr lang="en-US" i="1" dirty="0" err="1"/>
              <a:t>Abramis</a:t>
            </a:r>
            <a:r>
              <a:rPr lang="en-US" i="1" dirty="0"/>
              <a:t> </a:t>
            </a:r>
            <a:r>
              <a:rPr lang="en-US" i="1" dirty="0" err="1"/>
              <a:t>brama</a:t>
            </a:r>
            <a:r>
              <a:rPr lang="en-US" dirty="0" smtClean="0"/>
              <a:t>)</a:t>
            </a:r>
          </a:p>
          <a:p>
            <a:r>
              <a:rPr lang="en-US" dirty="0"/>
              <a:t>European Perch (</a:t>
            </a:r>
            <a:r>
              <a:rPr lang="en-US" i="1" dirty="0" err="1"/>
              <a:t>Perca</a:t>
            </a:r>
            <a:r>
              <a:rPr lang="en-US" i="1" dirty="0"/>
              <a:t> </a:t>
            </a:r>
            <a:r>
              <a:rPr lang="en-US" i="1" dirty="0" err="1"/>
              <a:t>fluviatilis</a:t>
            </a:r>
            <a:r>
              <a:rPr lang="en-US" dirty="0" smtClean="0"/>
              <a:t>)</a:t>
            </a:r>
          </a:p>
          <a:p>
            <a:r>
              <a:rPr lang="en-US" dirty="0" err="1"/>
              <a:t>Tench</a:t>
            </a:r>
            <a:r>
              <a:rPr lang="en-US" dirty="0"/>
              <a:t> (</a:t>
            </a:r>
            <a:r>
              <a:rPr lang="en-US" i="1" dirty="0" err="1"/>
              <a:t>Tinca</a:t>
            </a:r>
            <a:r>
              <a:rPr lang="en-US" i="1" dirty="0"/>
              <a:t> </a:t>
            </a:r>
            <a:r>
              <a:rPr lang="en-US" i="1" dirty="0" err="1"/>
              <a:t>tinca</a:t>
            </a:r>
            <a:r>
              <a:rPr lang="en-US" dirty="0" smtClean="0"/>
              <a:t>)</a:t>
            </a:r>
          </a:p>
          <a:p>
            <a:r>
              <a:rPr lang="en-US" dirty="0"/>
              <a:t>Northern Pike (</a:t>
            </a:r>
            <a:r>
              <a:rPr lang="en-US" i="1" dirty="0" err="1"/>
              <a:t>Esox</a:t>
            </a:r>
            <a:r>
              <a:rPr lang="en-US" i="1" dirty="0"/>
              <a:t> </a:t>
            </a:r>
            <a:r>
              <a:rPr lang="en-US" i="1" dirty="0" err="1"/>
              <a:t>lusius</a:t>
            </a:r>
            <a:r>
              <a:rPr lang="en-US" dirty="0" smtClean="0"/>
              <a:t>)</a:t>
            </a:r>
          </a:p>
          <a:p>
            <a:r>
              <a:rPr lang="en-US" dirty="0"/>
              <a:t>Prussian Carp (</a:t>
            </a:r>
            <a:r>
              <a:rPr lang="en-US" i="1" dirty="0" err="1"/>
              <a:t>Carassius</a:t>
            </a:r>
            <a:r>
              <a:rPr lang="en-US" i="1" dirty="0"/>
              <a:t> </a:t>
            </a:r>
            <a:r>
              <a:rPr lang="en-US" i="1" dirty="0" err="1"/>
              <a:t>gibelio</a:t>
            </a:r>
            <a:r>
              <a:rPr lang="en-US" dirty="0"/>
              <a:t>)</a:t>
            </a:r>
            <a:endParaRPr lang="be-BY" dirty="0" smtClean="0"/>
          </a:p>
          <a:p>
            <a:r>
              <a:rPr lang="en-US" dirty="0" smtClean="0"/>
              <a:t>Roach </a:t>
            </a:r>
            <a:r>
              <a:rPr lang="en-US" dirty="0"/>
              <a:t>(</a:t>
            </a:r>
            <a:r>
              <a:rPr lang="en-US" i="1" dirty="0" err="1"/>
              <a:t>Rutilus</a:t>
            </a:r>
            <a:r>
              <a:rPr lang="en-US" i="1" dirty="0"/>
              <a:t> </a:t>
            </a:r>
            <a:r>
              <a:rPr lang="en-US" i="1" dirty="0" err="1"/>
              <a:t>rutilus</a:t>
            </a:r>
            <a:r>
              <a:rPr lang="en-US" dirty="0" smtClean="0"/>
              <a:t>)</a:t>
            </a:r>
          </a:p>
          <a:p>
            <a:r>
              <a:rPr lang="en-US" dirty="0"/>
              <a:t>Common Rudd </a:t>
            </a:r>
            <a:endParaRPr lang="en-US" dirty="0" smtClean="0"/>
          </a:p>
          <a:p>
            <a:r>
              <a:rPr lang="en-US" dirty="0" smtClean="0"/>
              <a:t>(</a:t>
            </a:r>
            <a:r>
              <a:rPr lang="en-US" i="1" dirty="0" err="1"/>
              <a:t>Scardinius</a:t>
            </a:r>
            <a:r>
              <a:rPr lang="en-US" i="1" dirty="0"/>
              <a:t> </a:t>
            </a:r>
            <a:r>
              <a:rPr lang="en-US" i="1" dirty="0" err="1"/>
              <a:t>erhythrophtalmus</a:t>
            </a:r>
            <a:r>
              <a:rPr lang="en-US" dirty="0" smtClean="0"/>
              <a:t>)</a:t>
            </a:r>
            <a:endParaRPr lang="ru-RU"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11" t="391" r="7704" b="12696"/>
          <a:stretch/>
        </p:blipFill>
        <p:spPr bwMode="auto">
          <a:xfrm>
            <a:off x="3635896" y="3693954"/>
            <a:ext cx="5459467" cy="3011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56" r="19759" b="12595"/>
          <a:stretch/>
        </p:blipFill>
        <p:spPr bwMode="auto">
          <a:xfrm>
            <a:off x="59463" y="4363949"/>
            <a:ext cx="3478910" cy="2320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064" t="6688" r="20824" b="17789"/>
          <a:stretch/>
        </p:blipFill>
        <p:spPr bwMode="auto">
          <a:xfrm>
            <a:off x="3635896" y="260648"/>
            <a:ext cx="5484619" cy="3142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856456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7915</TotalTime>
  <Words>570</Words>
  <Application>Microsoft Office PowerPoint</Application>
  <PresentationFormat>Pokaz na ekranie (4:3)</PresentationFormat>
  <Paragraphs>79</Paragraphs>
  <Slides>19</Slides>
  <Notes>1</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19</vt:i4>
      </vt:variant>
    </vt:vector>
  </HeadingPairs>
  <TitlesOfParts>
    <vt:vector size="23" baseType="lpstr">
      <vt:lpstr>Arial</vt:lpstr>
      <vt:lpstr>Calibri</vt:lpstr>
      <vt:lpstr>Times New Roman</vt:lpstr>
      <vt:lpstr>Тема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Denis Kitel</dc:creator>
  <cp:lastModifiedBy>Monika Ślusarska-Czuber</cp:lastModifiedBy>
  <cp:revision>45</cp:revision>
  <dcterms:created xsi:type="dcterms:W3CDTF">2018-08-11T13:25:17Z</dcterms:created>
  <dcterms:modified xsi:type="dcterms:W3CDTF">2018-10-01T06:00:00Z</dcterms:modified>
</cp:coreProperties>
</file>